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72" r:id="rId7"/>
    <p:sldId id="273" r:id="rId8"/>
    <p:sldId id="260" r:id="rId9"/>
    <p:sldId id="261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57DDB84E-F8A0-4A67-B74D-528B541E4CFA}">
          <p14:sldIdLst>
            <p14:sldId id="256"/>
            <p14:sldId id="257"/>
            <p14:sldId id="259"/>
            <p14:sldId id="263"/>
            <p14:sldId id="264"/>
            <p14:sldId id="272"/>
            <p14:sldId id="273"/>
            <p14:sldId id="260"/>
            <p14:sldId id="261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2153519"/>
            <a:ext cx="6815669" cy="1515533"/>
          </a:xfrm>
        </p:spPr>
        <p:txBody>
          <a:bodyPr/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стратегії розвитку Волинської області</a:t>
            </a:r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259132" y="4128247"/>
            <a:ext cx="3517876" cy="1183342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Комунальний заклад</a:t>
            </a:r>
            <a:br>
              <a:rPr lang="uk-UA" dirty="0"/>
            </a:br>
            <a:r>
              <a:rPr lang="uk-UA" dirty="0"/>
              <a:t>«Луцька загальноосвітня школа </a:t>
            </a:r>
            <a:r>
              <a:rPr lang="en-US" dirty="0"/>
              <a:t>I-III</a:t>
            </a:r>
            <a:r>
              <a:rPr lang="uk-UA" dirty="0"/>
              <a:t> </a:t>
            </a:r>
            <a:r>
              <a:rPr lang="en-US" dirty="0" err="1"/>
              <a:t>ст</a:t>
            </a:r>
            <a:r>
              <a:rPr lang="en-US" dirty="0"/>
              <a:t>.</a:t>
            </a:r>
            <a:r>
              <a:rPr lang="uk-UA" dirty="0"/>
              <a:t> №</a:t>
            </a:r>
            <a:r>
              <a:rPr lang="uk-UA" dirty="0" smtClean="0"/>
              <a:t>12»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8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Спорт </a:t>
            </a:r>
            <a:endParaRPr lang="uk-UA" sz="6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84412" y="2610720"/>
            <a:ext cx="9601196" cy="331893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Створення умов для занять спортом </a:t>
            </a:r>
            <a:r>
              <a:rPr lang="uk-UA" dirty="0"/>
              <a:t>людей з обмеженими </a:t>
            </a:r>
            <a:r>
              <a:rPr lang="uk-UA" dirty="0" smtClean="0"/>
              <a:t>можливостями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Зустріч </a:t>
            </a:r>
            <a:r>
              <a:rPr lang="uk-UA" dirty="0"/>
              <a:t>зірок спорту з </a:t>
            </a:r>
            <a:r>
              <a:rPr lang="uk-UA" dirty="0" smtClean="0"/>
              <a:t>молоддю Волині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Обмін досвідом молодих спортсменів з </a:t>
            </a:r>
            <a:r>
              <a:rPr lang="uk-UA" dirty="0"/>
              <a:t>їхніми іноземними </a:t>
            </a:r>
            <a:r>
              <a:rPr lang="uk-UA" dirty="0" smtClean="0"/>
              <a:t>ровесниками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Збільшення кількості сімейних </a:t>
            </a:r>
            <a:r>
              <a:rPr lang="uk-UA" dirty="0"/>
              <a:t>спортивних </a:t>
            </a:r>
            <a:r>
              <a:rPr lang="uk-UA" dirty="0" smtClean="0"/>
              <a:t>заходів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Сучасні </a:t>
            </a:r>
            <a:r>
              <a:rPr lang="uk-UA" dirty="0"/>
              <a:t>спортивні майданчики для </a:t>
            </a:r>
            <a:r>
              <a:rPr lang="uk-UA" dirty="0" smtClean="0"/>
              <a:t>найвіддаленіших </a:t>
            </a:r>
            <a:r>
              <a:rPr lang="uk-UA" dirty="0"/>
              <a:t>куточків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Волині</a:t>
            </a:r>
            <a:r>
              <a:rPr lang="uk-UA" dirty="0"/>
              <a:t/>
            </a:r>
            <a:br>
              <a:rPr lang="uk-UA" dirty="0"/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389" y="4547161"/>
            <a:ext cx="1807437" cy="17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770965" y="2973791"/>
            <a:ext cx="9601196" cy="33189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фінансування дитячих спортивних шкіл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Волинській області і їхнє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таборів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кількості спортивних комплексів поза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межами великих міст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Вуличні тренажерні зали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57" y="4024032"/>
            <a:ext cx="2105025" cy="2171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9" y="658906"/>
            <a:ext cx="10390093" cy="221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7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96" y="4095469"/>
            <a:ext cx="2257425" cy="2028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84412" y="2253801"/>
            <a:ext cx="9601196" cy="3980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Старі підручники, які не відповідають сучасним стандартам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 плата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має практичного характеру, тому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не можуть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 у повсякденному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заклади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забезпечені сучасною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технікою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обладнанням для уроків інформатики,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хімії,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географії, біології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фізики, історії.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їдалень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відповідають європейським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4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590" y="605615"/>
            <a:ext cx="9601196" cy="1115609"/>
          </a:xfrm>
        </p:spPr>
        <p:txBody>
          <a:bodyPr>
            <a:normAutofit/>
          </a:bodyPr>
          <a:lstStyle/>
          <a:p>
            <a:r>
              <a:rPr lang="uk-UA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</a:t>
            </a:r>
            <a:endParaRPr lang="uk-UA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Екологія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Туризм</a:t>
            </a:r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Транспорт </a:t>
            </a:r>
            <a:r>
              <a:rPr lang="uk-UA" dirty="0"/>
              <a:t>та транспортні </a:t>
            </a:r>
            <a:r>
              <a:rPr lang="uk-UA" dirty="0" smtClean="0"/>
              <a:t>зв’язки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Медичне обслуговування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Спорт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Освіта</a:t>
            </a:r>
          </a:p>
          <a:p>
            <a:pPr>
              <a:buFont typeface="Wingdings" panose="05000000000000000000" pitchFamily="2" charset="2"/>
              <a:buChar char="v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37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249" y="686297"/>
            <a:ext cx="9601196" cy="1666938"/>
          </a:xfrm>
        </p:spPr>
        <p:txBody>
          <a:bodyPr>
            <a:normAutofit/>
          </a:bodyPr>
          <a:lstStyle/>
          <a:p>
            <a:r>
              <a:rPr lang="uk-UA" sz="6600" dirty="0"/>
              <a:t>Е</a:t>
            </a:r>
            <a:r>
              <a:rPr lang="uk-UA" sz="6600" dirty="0" smtClean="0"/>
              <a:t>кологія</a:t>
            </a:r>
            <a:endParaRPr lang="uk-UA" sz="6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3718" y="2353235"/>
            <a:ext cx="10022538" cy="37517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стану підземних вод в районі вулиць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Салтикова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-Щедріна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Руданського у м. Луцьку та руху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керосинового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озера в русло річки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 річок Прип’ять 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Заростання історичної пам’ятки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озера Нечемне в Ковельському районі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Нелегальний видобуток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бурштинового каміння.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Внесення бурштину до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розряду корисних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копалин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Видобування бурштину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державному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лісових насаджень на місцях видобування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data:image/jpeg;base64,/9j/4AAQSkZJRgABAQAAAQABAAD/2wCEAAkGBxMSEhUTExMWFhUXFxUaFhgXFxcYFhcWFxcYGBcdHRcdHSggGholHRgdITEhJSkrLi4uFx8zODMtNygtLisBCgoKDg0OGxAQGy0lHyUtLS0tLS0tLS0tLy0tLS0tLS0tLS0tLS0tLS0tLS0tLS0tLS0tLS0tLS0tLS0tNS0tLf/AABEIALcBEwMBIgACEQEDEQH/xAAcAAABBQEBAQAAAAAAAAAAAAAEAAIDBQYBBwj/xABBEAABAwIDBQYEBQIEBQUBAAABAAIRAyEEEjEFQVFhcQYTIoGRoTKxwfAUQlLR4QdiFSOz8UNygrLCJDNTY5IW/8QAGwEAAgMBAQEAAAAAAAAAAAAAAQIAAwQFBgf/xAAvEQACAgEDBAEDAwIHAAAAAAAAAQIRAxIhMQQTQVEFYYHBInGhMtEUI0JScpHw/9oADAMBAAIRAxEAPwANodvCKpglV+yqEiZ0Vu0yNAvFZXTo9jGmrJRSKbUpuiwup2A6wh3uKojN2FwQPhwXIumOSVCBoESUZ5nYqxIhyeSe1o4LlSqARO9NFWZgIdxsjgjuULocFDU0seq5h23j5J9ewmgIIJNlzMdFO1jwA+HRIDbWJ+wfRR1Hk/lA9h+6CyiuBCahS7yVxzufshnYwtaSWhxaASBaSSW2PUfdlfF3wVNaeQ1tRLvUym0XFrb+J1P09UqdCbTvHNHVENMlYeCnx3xD/ko/6TEOwZSQpsdOcf8AJR/0mLt/Btd6X/H8o4vzS/yo/v8AhkMrrU2VFXrtYC5xgDU/e9enbSVs84FZF0MQOE2vReQA4ydCRbeL7x9zEFHFyqxZoZP6GM41ySALqgNWE01lbQLCZC5KFdVUecqUDUHZ03Og+9KXfqUTUG5kg5Bd8E411KJqD2XUj2KrbiI0KlGOO+6lMOpE5T2slMo1gYzNBAnSxM8TvgqagwnRAKITRKSsRRckhqDpMbSo8kZQMdEVXpiTH7KB1OBdfN3PUfQbomdWuI80O/EkE6KWlTlM/DAGYJSLSuSa2dZimxJMHglUxjps2W87FQ1MJwKCqOIMX9VZHHGXAO4yfF1S90mBbRRMqPiMxhQ98EhiOEK5QpVQjmEU7EHX6o38WNzYte6qzXPELgxLksserkiyGsw+0Q2n3e+YzRcTqBysQocRWYIk5pAIsdFVYjEFrGgnxuyuIjRseHzMz6cVA7FOc0zuvMeyzR6fe0NqS4LF9POJaDB6W8lT7Y2fhw2HHK+RDhlbDtGk2AcATpv3qwwLe9BFyWtJ1A/MAPK49UJtbEsw097Bd+kXJ1joFpwa45Kjd+kJkUZR3I+zG0jiWve4Na9rhTeBYDLwaSfinU8hByydC0XtM8tfZeUtxpp1aj6EsbUjMwTFpi+4XPK/RMGOqOdJcSd0zAXTyfG65uSdL1+DHj6tRjpat+/yeubWxlKmcpJmYADS62kyBFyCrbD7EqV2MqsAh1OkQCQHD/LaLg77LyqrtjEOphmRgEfEwXPUyvYOy+LjBYRpALhQoHeCD3bZk+fut/xXTLp5N3u1Rz/lJ9zGk1w/wVmK2HVZ8TD8/ksb2u2PiKpaKQBYASWkx4ufl8l6Ti+1ZZmZVouaDHdvAztMkWLp1O7cqHa+PFXNQqDui8ZWVabhmkmNSPCeZFvdehlglkjpkv5OBqhFppnm2y6ziD4fhMHUy4SCDwgnqtjhWufTz2gNbJ3CQIj9kdhtjso0mUmWDWgCbEkfETzJueqgr4Zw8JkDgqMHS9qbd+OAZJqXAIaqPwuzKzy3wPDXEDMWmJOiu9mbJwrmAZ3d7Emzs3GwiBprdWW2sc3C0Td5eRlaDUcY0m4t5dVe8m9JEji2uT2MNiWljnMdq0kHqDCi7xR16xcZcZO8lRyrkjO2Ed4mlyhldlSiWSZk5rlG2pG4KVmKI3BQhI2kTuKlbhncCmt2k4cFMzazuSV2OtJJRwrwdFb4Wk7e1VtLbJR+H2vO5Vysthp9lgGngkmDaHJJV0y20UmW3NKvQBEwi69KYjUrmUgRC+YKR7iyroFrXS4kCOGp8lJVqsFgZtPLz4J9fDJj8AW3+StuL3bFsBq4gQQTfdCB7tpuXdd6lxlEz/Cg/DkrXBJLZlbkyGrQaNHKPuf7vZGfhiunDclbr+oAQU+BUzKTuP36IgYfSylDISOYUdpUmvgPcQ4CM2ogTEt5aWOgCmOznNaQTvFgJB4X4QoaT0/tFtkUKIf+dwa1otEgQTHAAT7b1WozlNRj5H1KKcnwC4zav4YljGh1Rzd/wtE6nibaclkcacziXOLnuuTrfqU6k913uDnT8ILpPiM+UzPmoaxkyQQenvdeh6bp44uOfLOZmyue4MaJLg2NUdh9ll/wgn1+5VhsXZTargCYdqCTv4c/NX21MJVw9NvdgQRJc2DqJyyNBGtr35BPkzK9Ke5MeLbUzOVMC4aEzbfIheq7JxQo4SgHOIzUKIMbz3TRIWIweHNQSRBGtx1stcdoQMNRpsDqgo07mMrJpt1nfHncQFd0UZZsjgvCtsy/JfoxqS8sdUcWhgzd414uAAA0cwZvP1WY7R4CrSeKtNgLWkEU2y0k20IEDcSIuqDtBtGu7G/hnVMzGOa8Na7LmBDXlk7nESBMe97TZna3umGarK9LNAaTFRjTccSSdDNrXIXo8dYo1Hf/AN48nC7UpO5BOFxeJrsc9zC1+WQ0mG8nmxPkB80HsztWe+/D4kEjc5vigWvEZgLzBXNldqjWrPB8LAHFn5TbQGCRm4mYtaFQdocY2q5riC2o0gtcDOYCJ5zyRlG420FJaqPVsDReajTRBe5wlrmGxB0Of9MKTa3ZzHVnZnhp5Z9JPA/RUn9MO1AYKzXCW5vCd4fcmODXTMbjm4lXW1u1tYy1oAaeNysn69VJDNQUf1NlPj9jikJLwRMTeAR0HuqmoyDqD0Uj8U8iC4wd0qBXpPyZZNPgSSULsJhTiS7lSyqEOLsruVdyKEOseiKdU8UPlT2tQCg8YtJBhySWhtTLzvXDfp0RHehzbqECQDrOia+hAkkAc18ppM95qCfDwUVahm3pmGqsc2QTIN+PVQY3Elolp49VIwd0iaiLG4U2iPv6IGvAtaeSfU2k4zvQFWsTcrZjxy8gsmdXCjOIJMAShzJSFOSrtCJZPUxEngoCSTqp2YYlEUsHfyUuKCMwdAndqVmNvVnYmuWtjJT8MzrFzyMu/wC0eesx1U06FR0/C10cif5VHs/AMytdEkHM6dZsdJ3EzA4citnQ0m8j/ZCdQtSUETU9lvazwtkiI/ueT148voq9uzarntYBL5zHcBMmSYgGxiTw4LYUdpfDZrcsxMfLcVV1cWcz3ARIAdqLDQHjcb1qWaVsTtJosdn0qbSC8VDdoaGuDQIFwZBJ3+q01XCMfTIaclhAMmA3TeLqg2PFSnLTBLpvrAWpo1TlsAJGu4KiSaabC/oZLZvZ/vB3oqkG4AaY45vCZtPW+8pm08MaDm1mvY49zRBmBOWk0Bwtzm8aBaZrHvqNhlmmQ7n0m6ru0VNgcWZDLG0xmkgfAyJAi14gSLaarrfFSvJJ+K/KOb8i1GEb9/hnku1a2bEO70mKk5yzKXQJLd4EjdwFoWd2g1rXkMkt3F2p9NV6XtLYjKrXOfTfmvDix0DcDprzXm208GabuN9QZjgJ4r0SlZyo0W2BxLadIui5bA4CdTqqLFY0vkHjI5a/ujCZpaoLC4cv0bJtPyTZpOkhcUVbbNn/AE8rTnbJnLIv+YW/8l6HiqEtDouRfrv915j2O/ya8n4TLTAtEx8x7FesYDENrUpbqCQVTPZplGRW2UT6C4KCtKtO6jyo6ijSA9wl3aMLVEKZvMco4c0bJQMGm0j00HmkIkCbkEjmBE/MKZuGIBAcbkmTeJOg5Dcpe5QslAwYu5ESKPBd7lGwUC5UsqLFCVo9lbPo0hmqs7wwCDLSwTxHEb5SymkPHG5GSyJLYPo4SfEyDaQM0AkboMJJe59GN2fqjPVsawCacz0sB5oCtiHv+JxPBOFFO7pfOYxjE9qiTAVg0kO0O/gosXVzHluXTRXciNK7CCGmuGiZRZTCU+pkIiySSdTqnNAC6F1AI7OVKwza8qENRtCoWi3kd/8AKSWwUgXa2FLqQDrNc5s8wDP0VVjsSGm3t0j6LQbdrd5h3CIIOaATBgEk9bbydV5pisY5ziQei6XQY3OH3K82RQe5o2PzNzCeYUmD2gGkt/ULjytPFBbHrxSJde0nyVbszI01H1DEkBhOknjay2dvm/AjycV5NxsrFtY5wmA7TktANotdlbFuKymzNmPqgOIPnY29oVhh8M+nY+8SD5LHkaReo2a/A41lPwmI3FZjbGE7zHVnFwAIpFoLjcd1TiAPyzP82RNJ4JaHb/vVA7Vfh21yH5msDKWjhImlThsROgBPULb8X1c8U5JVx5OV8rhThF/UqcNhKzc7naEAGXAi5uIPKbHisP2g2Wc5ZTDiAJgNLjN500/kr0iniMIZFOpaCMrvzbz/ABqq/Ebdp0iWtaIGgOpFpl2+QZheih10ZKpqvvZwtMoy1JnmeHbPgdrBkAG2WZ6/fVWGF2dSogvcHZosDBAcQIMC8mR6qwx+JpNJrUmkAmRJki/ppO/UDgqzG7TY9zXxNhIP1O+5K2f1JMdS5oiwtV5MPJ8LwZi41MEeS9G7AEkOgy0jf96rBN2i85WjLuGlyPyiVtv6e03ZwD8IDo6gR8ipLEmt/FlGWVtP6o0+JbdD5FaVaElJuFWfURxK0Uk8UVY9w3iuHKFNRNIEKCRpBS1H8FAZRAcICYU8NU+Ewud4boCb9P3UsFWCPpmJgwdDuWk7NVqAZle1pfMyQDAOl1Ys2e59J1MMERA3ARv9VV4bs0/MPGBY5iNx4dVW5qSpl0ccou1uH1sFhS4mGepH1SUDuzNP/wCU+iSW17Y9P/ajJgrhKJ/Crgwx4L55aPWbA3kmuaizhlz8ObI6kNsBuao8nJWAoFdbhkdaCV4ZyTw0cEccMusw6jmiC2dgw5wBaSN8LQVNiUiLAt6E/IrPMxrsNUDyJpOgO/sOgPRa7BYltRsgro9NjxyhvvZXl1JJoznaDANFF+UQQOJ+q8dxFIMOQD4SQTxM8F79tPCS08CL9F4T2kpOp4mo0iDnJ/8A1f6rb0i0TcPuZ+oeqCkd2TJdG7hqD5KRuDkGHNGYmGuIFwYOu7SUJsfHAOknktjszC0soLmNOpkgE35q3PPtuyYYLJE0nYuj3LT3j5EC4I8Otucgeyssa9rmzMTNyUHsDIYBgCJgcr/KVwOzDKfhPqFx8mRuTZtjBWVT6uU8Yus/2uqF1ZzpEFmHtMmTh6ZOlo+960TqFzJjd9hUHaXZj3VnOjw5KF9RAw9OSfMQtnQq5OjB8tvjj+/4Mtnggg6XE6crdVzLm3yTfQCD9fZTYfDBxFoDjAk3voY3hS1NnFog/FNxmADb8bg6LqqLODTA6WHqZeIG7dBUWK2SwBxMgjQCDKuKdCAADcf7nd0ROH7MYrHeCnTLWfmqvOWn5GJcegPkuj005R2vb6hcL45MZRpy9uUzJECbyDBt5fNezdjMI4EkN8OTd+okfyiezX9NcLhsrqs16g3utTB3xTH/AJErZtpgAAAADQAQB5K6XWJQcYrkd9G5yTk6SKh+FqHRvuFBUwdYflPlBWjphSOAWbvyLX0kPbMe5rtCCmlhWudQa4XAKEq7MH5VZHOnyUT6SS4dmbFIqRuG6q3fhY3FRWVmu+Ch42uSTBbLYQJsXC3JWlLYbGmQTI6D5Ko7wZgdNLSf91cYaqXaH1SSssgo+g2mHsAjTomVJLTAgn0U7q2WBqnNqyRZVl1FQQd+qSuH4VjjM6pI6kDQzJ90dFz8G1T1qwbY6nQDU+XBOPovmts7tsDqYUdFF+DVk5shRuCZSYykyrfRA5pNo8ArFrLp3cptQ2sEbRaREX91IzZ8au9EQKQUgSuQrk/AHV2e0giMwNiDw3rM08VUwFfu3T3LjNNx3De08x8oWzI5qs25spuJoupkwTdpj4XDQ/e4lael6jtz34fP9xseWnT4LnC4ptVsg7vmvOP6mdkXEnEsBIDfGGiTI+En+2LEi4gc1FsHblXC1DRqgyw5SeB68xfovS8FjW1W6zK9DCW6fnw/YMuLSrW8WfM9CgWvDZAkiCSAL6SToOZW12W/vqYgwQBmHMLV9s+wDHk18O0B0y6noHga5dwKxGztk1y6aOYPBMtAsIOnKL6/yrs0lkju6ZTgTxvZWjQ4LHvouAeLz4ZuT6LT7PxrKhEsaDqCABcXiBxjrMKlwWx8Q+1ai2f1B4B9JVvhtjVWGRFtJIXJzY74W50E00C46mQSYzjgN996zBxtQ7UdhXDNTdTojLvZ/wCkpuJG+J3c9y3b9mVC6Q23ULPHsviDtSrinUjlNOl3bszLu7iiwmM02hwuul8OqnPWv9Pk5/ye8I6fZmNvYVtJ5bTAgwTbQ7jB0m/sg6FW0yOf1mfmt9W7JVKzy57Gg6ZnOGnQTPmrXZfYzD0iHvaKj2mRIAY08Q3ees+S6rSXByo4pSfFFN2V7J5wK2JBymCymbSNQX8t+X14LdtEAAAACwA3DpwTXOTgUm7NcYKK2HSu5lE6qFE+ujYaCjVhMOKQFSumCqhqCoFzRqqcFU1LFIqlilLFcQ5zAULXwbXaj6H1UrKykzpk64FavZlLX2YRdpnkdfVEMzNbvBtz+SsSEmyLhWLM/JRLpo8x2BPGD4mu6wY9VZ4GoCLqCtXc5paeXso6Dy1WWpIpcXB7hVQXKS7+I5JIAMFhdpg4iSSQ4QwiIsJIO/cr3vgd4XnGHrq3wm0i06y3gfuy8Ll6X0eh0I3DACFyFV7P2m13XgrNuIBCxuLWzK3FoeuhR9EmOuhQKOuTJUjkMMQ3PkNuBJieQU02Qe7RKk0qR4TJhGhjH/1B2GXt/E0xL2DxgfmYND1HHh0VD2W7SOpkMcY8xbkeBXpNWrC8y7W9nhSca9EQ0nxN4H9p9F1+hzqUezP7P8F+OTSPTKW1m92Xk2AJ9lX4HaDSM4ABeZMRfdfnAWC2TtbNScx5sQQDvngRuUVHa1SmC1wMTZwHhOvDRb+3J7ei1Rgt15N5tHHNBaWmCTBjQ2Kgdt4BwaTaVgsbtlzyC02B3EG8QULV2k4unjBR/wAOwqSPa8JiA4WMoivWg+TP+0LzPYvaB7A0HSNQRx5rRYvasuBJ1ZROvGkw/VX9I2m0zJ1OKuDSnFgKJ2NCy/8AiY3uUT9qs/Wt2oyds0r8YOKa/Gc1mf8AE2H8wRFPFN/VKljaC4OJTHVkG2qFx1YJQ0Fur8UwV5VXXxSgONAQsOkvhXCezE81mX7UHFIbTHFSw6DZUMXzRtPEc1iaO0lZ4XaE70VIRwNW2sniqqOjjEWzEymsrcS0zLkIFtdStrI2K4hMlJQ96Ek3cfsr7MPR480ENzTy5jr97lJTqoQNBHne5nd5KWlb2XnDsuvAezFkHwkjhdWdHbT2i8H74qjmDzHzXcyrljjLlC2a2jt5p1ke4RdLajT+YT1WKY9d76Fnl0sbCegDFyNVX7ZrHujpaCQd44ctyzWF2m5h1kcNys69VuIyBxytBlwnW1vdVLC4SvwBpUW2Cx5dTaSCDHXS3upTiU2nTaAANAIHQJxoclS6sdKK5EXgqKpRa4FrgCDII4hSZSmGyidDJHmPaHY7sNUdBOQgljtQY0DreW7jIQWxtvupnK68nfoRyXqdYtd4XAOG8GCFn9rdiKFYE0x3botHwTxI3eS7OD5GElpzL7iSxyjvEAfQweJaTka13K11QYrs28O/yjI6oXaexMZhJJa4tH5m3HqNPNTbJ7UltnzMjlbf56LetVascrQFKEnUlTLbZ3Z3EkibAhaOv2eqFwzP0p0AeraNMH3C7sbtC14garQ18WC7qykfWm1N005Sm1IXP+lLSZ//APlASCXGIXXdk6I1BKvO8tCHrVoFyttIy6peysHZrDjcfIkKQbOpM+HN5mVFidptGhkqtrbRc4wASToBckpWwpNlrUxICDr43cFc7B7GV6/jrzRZwI/zHeR+Hz9Ft9m9ncPQ+CkCR+Z3id6nTyTLG2VTzwhtyea4PZOJrCWUnkcYhvqYHurXD9hsQ/8A9x7GDqXH0ED3XpKUKxYl5M8urm+NjEM/pzSIvWfPEZQPS/zVVtP+m9dt6NRtQfpPgd5atPqF6WakRz0WN7QduWs8NAiWvIc5wlpDRfL+q++d3MFCahFbiR6nInyefY7BV6BirTew/wBwseh0PkpMJj4Wy2b24FY5a7G93cOdEiTOXwX4R5hHbb7D0Krc9Iii7Wf+GfL8vl6KlJS/pNUOri9pGcweNVrQxMrI4rDVcM/K+CNzmuDmnoQjcJtIcUqZfpTVo1rKymZVVBRxw4oxmLCZMRxLYVElXfikkbFowtXCnVs6bheN/DioWtyzIGo36dN3JOGIkkCN3n6qfeDHy+ULhuDXJtUkwQ1hKc0yYBHI6THXROrYWZgj1KEfRIF0dN8C6q5CGVdF1zvvyQcxF96aahgdUXjIpoPcbz5IujiIVJ39gFNTxSV4xtVmmwu1C3Q24HRXWE2o12+D1+q8/OIt6qSntLIJmwn2VM+lUiXR6QKodeVHWiIWJodocpLpkG54FaCjtdpiHSD+yx5OmlAdSXgJyQfVEU2wgamPaYg/mjymCn4nGgTugDfxn9lS4y4LXksONURcqtxfZzB4i76LJP5mjKZ4+GJUGJxY13AA8TBMKOrtXu4HGN8WJA+qsxLIt4tpgmo0QN7F0mmaVV7OAMOH0I9U/aNPEUKjQ6SDTo5XbnZaTGuI8wU9+1ocWjUCdepHyXoeymsr4WiXta5rqVN0OAIuwHQrufGPLknJTfgxdXkWJJ/Y86/xN4FwhHValZwY0EuOjWiSvTa3ZrCP1oN/6S5v/aQjdn7Po0BFKm1k6wLnqdT5rs9p+WYv8XBLZbmK2N2Dc6DiHZB+hsF3m7QeUrbbL2RQw4/yaYaTqdXHq43RLXCU81BrI9VYoJGaeac+WMxNXK0ngELiMaASJ3D11+SrO0e12gNY10zckEEcIP3uVE7arRJL5O4byI9Ytqqp5VHYpbNri60MB4x+6DrbQyudwv7CywlbtYXljDUh3iinGkC2be0RGnA9Fie03aWo/MxlQgkmzCTn9Ta35RwVL6lt1FEv0eq9rO0dJtJhpuDqge1wANw24dfpIWK23s/DVCHMqtp+HNkDSAGugN1Pisbmd7bXWJpYqo2Cyg8ODpPx+ISYubRcc7c1b43GVcQPGDS0BDiXhwA1yzZwMCRFpWac56221v8AwLflhYqUKdN1VoFTJlHhzOLnvECZsJMG3MRuTNodrcTUoikHVKbSbB8t8LYDQ3wh3AWnfoENgMNUBORxAuDkZlBkAGS4n9IsBHBHUuzhu6SXzIc9xN+P7KvUk99wdxAz9oUqQJL3vJi7zIaQbQOupMyOEyuZ4AJDhul0NcecWny4hGVdivJByU6hEwXkHJN5bLTeRqeCJ2ZsmlROeqQ98/mu1pMaTN+vDchHJp4GhnljdxYGzFvYbqywm0p3o1+MpPGU5CDoJB47tyrMZsYjxUzG+Cfkro5lxLZnSw9djybT2f8ABbNxiSzP4ioLEH0XVdZt0IrBio0AEX8QJ+oT/wDEJI013CfkSVmzimndHmf3U9PFRfMektP0VbxL0ZFN+zSjaBG8+9hyunjaQ0k+dlnP8QkC3pb90x2LJ1A6iQY9Ak7K9DdyXs0NbFid3tf2XHuGsXj+6LxOgVNTxLeJn2+amZirC3uDPnNkO2l4DbLCqLfDPT+QlSpcv3+aCbjTwAE/qIPplKmGKG93rHzkJXH6E39hBw5cDILecwo3bKzAAP8AX3XPxQ3R5ED5m67Txl/hIHRhk9ZQSfgjt8sedil1hU0todZPFEYTY9VpEVLTvbP1j/ZRsxYNx+3zmFOMZbj1hJJvgii07TJ37MqD/ixcnSLmOakqYKsbd7aBqLGOfmhxjDuFuUH66JHG/wB3uR8lU4/QsuXsMdh6jgQ57QcobYE6GeKjxWz31C2XRaJyzp5qJm1I1JI43d7CYHMp7saDoY8iPmk06eEF3PZs7X2VULi5tSCQ38gJsI3ujeVsML2idh6NGi2CKdGi2Tqf8phmAbarHDE3ku8s1j5SFPj3EvBAt3dD/RpqzHknjX6XRj63ZJv2ah/aqsbhwjoEFW29Xdc1XcdYv0Cz/i4pzZ4/ZRebK+ZP/s52otTjqhvndvF3GYK4MQ+4zGDqATCAZAsSER3oCr1S9itk4aTEmy6Xx+WeBQgx0GIPt+8pOxROrRHWLeaa2VNhZqkaGB0nqhRRaTYbyZygX375lMZWkDxenW03hM70/qkcYEajX+EbAtyZ+Ep2v7/sV11Fo/KDwERP7+aHxOa8PA03WmBdMp1Xj4nSLfPVQlFhSEnSP+on626JwDTB7wTawJkC9zuBQ1KrEevEff7JVKzXRe/MAXPIaeiCZAp7RIyWmxJgcSYjW9v2UtHZ5kHPf+1oFuHizIN2JECTEWgcPmT7IQ7SpB2XvJN5IBaN0+f3vW3pM8Mbtwt+7aZXkxynwy9xzLGAHdShfxHOOceVybEKnxe2KAJh8m28i/yCZi9ujK3KATFwRO6DbTT5J+szy6maelomLE4Ki8ZiHxoPWPokscduuFs4HKAPa1klm7DLaZhs8J7HlJJdM6iHsrEKQ144jh9ykkhSYbaEMQURTxJ3EpJJZJUOmx7sUeQ6gfROGKPWySSTSqG1Ox/4kzff9+m/zKd+JI0fHquJJdKYdTQ/8UfsJ4xcfx/uupJNKHTHfjCdSQfI+643GzqD5x9CkkpoVAtjxVMTBAm1xusN6lOKcPiJHW/1KSSXSmDW0JuPnffmJ94WoJLmsP8A9VD/AEmBJJU9RFRjt7/uZuqbcE37HNO7/b7/AGXYEEn29UkljswWRvAF994URqHQJJI2K2RteZ9gnh5O/wDi1lxJHUwCAi/ActOq5SrjQbv3k7uXukkmStMZLYneRby3ffFVmO2sAcrb6gmNCLkX+fNJJX9PjUnuFLcjw213HxEgg8vLhKbj8YREm5Mz58PvTokktahHVVDVuCVtouE3dIEdBH8qvo4p33xMhJJWRikgpIKpsDvF+bUXNxfyHHyQ1bElro9db3POwlJJSG7oC3YO3Ft35Z5hySSSv7aLNK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7" name="AutoShape 4" descr="data:image/jpeg;base64,/9j/4AAQSkZJRgABAQAAAQABAAD/2wCEAAkGBxMSEhUTExMWFhUXFxUaFhgXFxcYFhcWFxcYGBcdHRcdHSggGholHRgdITEhJSkrLi4uFx8zODMtNygtLisBCgoKDg0OGxAQGy0lHyUtLS0tLS0tLS0tLy0tLS0tLS0tLS0tLS0tLS0tLS0tLS0tLS0tLS0tLS0tLS0tNS0tLf/AABEIALcBEwMBIgACEQEDEQH/xAAcAAABBQEBAQAAAAAAAAAAAAAEAAIDBQYBBwj/xABBEAABAwIDBQYEBQIEBQUBAAABAAIRAyEEEjEFQVFhcQYTIoGRoTKxwfAUQlLR4QdiFSOz8UNygrLCJDNTY5IW/8QAGwEAAgMBAQEAAAAAAAAAAAAAAQIAAwQFBgf/xAAvEQACAgEDBAEDAwIHAAAAAAAAAQIRAxIhMQQTQVEFYYHBInGhMtEUI0JScpHw/9oADAMBAAIRAxEAPwANodvCKpglV+yqEiZ0Vu0yNAvFZXTo9jGmrJRSKbUpuiwup2A6wh3uKojN2FwQPhwXIumOSVCBoESUZ5nYqxIhyeSe1o4LlSqARO9NFWZgIdxsjgjuULocFDU0seq5h23j5J9ewmgIIJNlzMdFO1jwA+HRIDbWJ+wfRR1Hk/lA9h+6CyiuBCahS7yVxzufshnYwtaSWhxaASBaSSW2PUfdlfF3wVNaeQ1tRLvUym0XFrb+J1P09UqdCbTvHNHVENMlYeCnx3xD/ko/6TEOwZSQpsdOcf8AJR/0mLt/Btd6X/H8o4vzS/yo/v8AhkMrrU2VFXrtYC5xgDU/e9enbSVs84FZF0MQOE2vReQA4ydCRbeL7x9zEFHFyqxZoZP6GM41ySALqgNWE01lbQLCZC5KFdVUecqUDUHZ03Og+9KXfqUTUG5kg5Bd8E411KJqD2XUj2KrbiI0KlGOO+6lMOpE5T2slMo1gYzNBAnSxM8TvgqagwnRAKITRKSsRRckhqDpMbSo8kZQMdEVXpiTH7KB1OBdfN3PUfQbomdWuI80O/EkE6KWlTlM/DAGYJSLSuSa2dZimxJMHglUxjps2W87FQ1MJwKCqOIMX9VZHHGXAO4yfF1S90mBbRRMqPiMxhQ98EhiOEK5QpVQjmEU7EHX6o38WNzYte6qzXPELgxLksserkiyGsw+0Q2n3e+YzRcTqBysQocRWYIk5pAIsdFVYjEFrGgnxuyuIjRseHzMz6cVA7FOc0zuvMeyzR6fe0NqS4LF9POJaDB6W8lT7Y2fhw2HHK+RDhlbDtGk2AcATpv3qwwLe9BFyWtJ1A/MAPK49UJtbEsw097Bd+kXJ1joFpwa45Kjd+kJkUZR3I+zG0jiWve4Na9rhTeBYDLwaSfinU8hByydC0XtM8tfZeUtxpp1aj6EsbUjMwTFpi+4XPK/RMGOqOdJcSd0zAXTyfG65uSdL1+DHj6tRjpat+/yeubWxlKmcpJmYADS62kyBFyCrbD7EqV2MqsAh1OkQCQHD/LaLg77LyqrtjEOphmRgEfEwXPUyvYOy+LjBYRpALhQoHeCD3bZk+fut/xXTLp5N3u1Rz/lJ9zGk1w/wVmK2HVZ8TD8/ksb2u2PiKpaKQBYASWkx4ufl8l6Ti+1ZZmZVouaDHdvAztMkWLp1O7cqHa+PFXNQqDui8ZWVabhmkmNSPCeZFvdehlglkjpkv5OBqhFppnm2y6ziD4fhMHUy4SCDwgnqtjhWufTz2gNbJ3CQIj9kdhtjso0mUmWDWgCbEkfETzJueqgr4Zw8JkDgqMHS9qbd+OAZJqXAIaqPwuzKzy3wPDXEDMWmJOiu9mbJwrmAZ3d7Emzs3GwiBprdWW2sc3C0Td5eRlaDUcY0m4t5dVe8m9JEji2uT2MNiWljnMdq0kHqDCi7xR16xcZcZO8lRyrkjO2Ed4mlyhldlSiWSZk5rlG2pG4KVmKI3BQhI2kTuKlbhncCmt2k4cFMzazuSV2OtJJRwrwdFb4Wk7e1VtLbJR+H2vO5Vysthp9lgGngkmDaHJJV0y20UmW3NKvQBEwi69KYjUrmUgRC+YKR7iyroFrXS4kCOGp8lJVqsFgZtPLz4J9fDJj8AW3+StuL3bFsBq4gQQTfdCB7tpuXdd6lxlEz/Cg/DkrXBJLZlbkyGrQaNHKPuf7vZGfhiunDclbr+oAQU+BUzKTuP36IgYfSylDISOYUdpUmvgPcQ4CM2ogTEt5aWOgCmOznNaQTvFgJB4X4QoaT0/tFtkUKIf+dwa1otEgQTHAAT7b1WozlNRj5H1KKcnwC4zav4YljGh1Rzd/wtE6nibaclkcacziXOLnuuTrfqU6k913uDnT8ILpPiM+UzPmoaxkyQQenvdeh6bp44uOfLOZmyue4MaJLg2NUdh9ll/wgn1+5VhsXZTargCYdqCTv4c/NX21MJVw9NvdgQRJc2DqJyyNBGtr35BPkzK9Ke5MeLbUzOVMC4aEzbfIheq7JxQo4SgHOIzUKIMbz3TRIWIweHNQSRBGtx1stcdoQMNRpsDqgo07mMrJpt1nfHncQFd0UZZsjgvCtsy/JfoxqS8sdUcWhgzd414uAAA0cwZvP1WY7R4CrSeKtNgLWkEU2y0k20IEDcSIuqDtBtGu7G/hnVMzGOa8Na7LmBDXlk7nESBMe97TZna3umGarK9LNAaTFRjTccSSdDNrXIXo8dYo1Hf/AN48nC7UpO5BOFxeJrsc9zC1+WQ0mG8nmxPkB80HsztWe+/D4kEjc5vigWvEZgLzBXNldqjWrPB8LAHFn5TbQGCRm4mYtaFQdocY2q5riC2o0gtcDOYCJ5zyRlG420FJaqPVsDReajTRBe5wlrmGxB0Of9MKTa3ZzHVnZnhp5Z9JPA/RUn9MO1AYKzXCW5vCd4fcmODXTMbjm4lXW1u1tYy1oAaeNysn69VJDNQUf1NlPj9jikJLwRMTeAR0HuqmoyDqD0Uj8U8iC4wd0qBXpPyZZNPgSSULsJhTiS7lSyqEOLsruVdyKEOseiKdU8UPlT2tQCg8YtJBhySWhtTLzvXDfp0RHehzbqECQDrOia+hAkkAc18ppM95qCfDwUVahm3pmGqsc2QTIN+PVQY3Elolp49VIwd0iaiLG4U2iPv6IGvAtaeSfU2k4zvQFWsTcrZjxy8gsmdXCjOIJMAShzJSFOSrtCJZPUxEngoCSTqp2YYlEUsHfyUuKCMwdAndqVmNvVnYmuWtjJT8MzrFzyMu/wC0eesx1U06FR0/C10cif5VHs/AMytdEkHM6dZsdJ3EzA4citnQ0m8j/ZCdQtSUETU9lvazwtkiI/ueT148voq9uzarntYBL5zHcBMmSYgGxiTw4LYUdpfDZrcsxMfLcVV1cWcz3ARIAdqLDQHjcb1qWaVsTtJosdn0qbSC8VDdoaGuDQIFwZBJ3+q01XCMfTIaclhAMmA3TeLqg2PFSnLTBLpvrAWpo1TlsAJGu4KiSaabC/oZLZvZ/vB3oqkG4AaY45vCZtPW+8pm08MaDm1mvY49zRBmBOWk0Bwtzm8aBaZrHvqNhlmmQ7n0m6ru0VNgcWZDLG0xmkgfAyJAi14gSLaarrfFSvJJ+K/KOb8i1GEb9/hnku1a2bEO70mKk5yzKXQJLd4EjdwFoWd2g1rXkMkt3F2p9NV6XtLYjKrXOfTfmvDix0DcDprzXm208GabuN9QZjgJ4r0SlZyo0W2BxLadIui5bA4CdTqqLFY0vkHjI5a/ujCZpaoLC4cv0bJtPyTZpOkhcUVbbNn/AE8rTnbJnLIv+YW/8l6HiqEtDouRfrv915j2O/ya8n4TLTAtEx8x7FesYDENrUpbqCQVTPZplGRW2UT6C4KCtKtO6jyo6ijSA9wl3aMLVEKZvMco4c0bJQMGm0j00HmkIkCbkEjmBE/MKZuGIBAcbkmTeJOg5Dcpe5QslAwYu5ESKPBd7lGwUC5UsqLFCVo9lbPo0hmqs7wwCDLSwTxHEb5SymkPHG5GSyJLYPo4SfEyDaQM0AkboMJJe59GN2fqjPVsawCacz0sB5oCtiHv+JxPBOFFO7pfOYxjE9qiTAVg0kO0O/gosXVzHluXTRXciNK7CCGmuGiZRZTCU+pkIiySSdTqnNAC6F1AI7OVKwza8qENRtCoWi3kd/8AKSWwUgXa2FLqQDrNc5s8wDP0VVjsSGm3t0j6LQbdrd5h3CIIOaATBgEk9bbydV5pisY5ziQei6XQY3OH3K82RQe5o2PzNzCeYUmD2gGkt/ULjytPFBbHrxSJde0nyVbszI01H1DEkBhOknjay2dvm/AjycV5NxsrFtY5wmA7TktANotdlbFuKymzNmPqgOIPnY29oVhh8M+nY+8SD5LHkaReo2a/A41lPwmI3FZjbGE7zHVnFwAIpFoLjcd1TiAPyzP82RNJ4JaHb/vVA7Vfh21yH5msDKWjhImlThsROgBPULb8X1c8U5JVx5OV8rhThF/UqcNhKzc7naEAGXAi5uIPKbHisP2g2Wc5ZTDiAJgNLjN500/kr0iniMIZFOpaCMrvzbz/ABqq/Ebdp0iWtaIGgOpFpl2+QZheih10ZKpqvvZwtMoy1JnmeHbPgdrBkAG2WZ6/fVWGF2dSogvcHZosDBAcQIMC8mR6qwx+JpNJrUmkAmRJki/ppO/UDgqzG7TY9zXxNhIP1O+5K2f1JMdS5oiwtV5MPJ8LwZi41MEeS9G7AEkOgy0jf96rBN2i85WjLuGlyPyiVtv6e03ZwD8IDo6gR8ipLEmt/FlGWVtP6o0+JbdD5FaVaElJuFWfURxK0Uk8UVY9w3iuHKFNRNIEKCRpBS1H8FAZRAcICYU8NU+Ewud4boCb9P3UsFWCPpmJgwdDuWk7NVqAZle1pfMyQDAOl1Ys2e59J1MMERA3ARv9VV4bs0/MPGBY5iNx4dVW5qSpl0ccou1uH1sFhS4mGepH1SUDuzNP/wCU+iSW17Y9P/ajJgrhKJ/Crgwx4L55aPWbA3kmuaizhlz8ObI6kNsBuao8nJWAoFdbhkdaCV4ZyTw0cEccMusw6jmiC2dgw5wBaSN8LQVNiUiLAt6E/IrPMxrsNUDyJpOgO/sOgPRa7BYltRsgro9NjxyhvvZXl1JJoznaDANFF+UQQOJ+q8dxFIMOQD4SQTxM8F79tPCS08CL9F4T2kpOp4mo0iDnJ/8A1f6rb0i0TcPuZ+oeqCkd2TJdG7hqD5KRuDkGHNGYmGuIFwYOu7SUJsfHAOknktjszC0soLmNOpkgE35q3PPtuyYYLJE0nYuj3LT3j5EC4I8Otucgeyssa9rmzMTNyUHsDIYBgCJgcr/KVwOzDKfhPqFx8mRuTZtjBWVT6uU8Yus/2uqF1ZzpEFmHtMmTh6ZOlo+960TqFzJjd9hUHaXZj3VnOjw5KF9RAw9OSfMQtnQq5OjB8tvjj+/4Mtnggg6XE6crdVzLm3yTfQCD9fZTYfDBxFoDjAk3voY3hS1NnFog/FNxmADb8bg6LqqLODTA6WHqZeIG7dBUWK2SwBxMgjQCDKuKdCAADcf7nd0ROH7MYrHeCnTLWfmqvOWn5GJcegPkuj005R2vb6hcL45MZRpy9uUzJECbyDBt5fNezdjMI4EkN8OTd+okfyiezX9NcLhsrqs16g3utTB3xTH/AJErZtpgAAAADQAQB5K6XWJQcYrkd9G5yTk6SKh+FqHRvuFBUwdYflPlBWjphSOAWbvyLX0kPbMe5rtCCmlhWudQa4XAKEq7MH5VZHOnyUT6SS4dmbFIqRuG6q3fhY3FRWVmu+Ch42uSTBbLYQJsXC3JWlLYbGmQTI6D5Ko7wZgdNLSf91cYaqXaH1SSssgo+g2mHsAjTomVJLTAgn0U7q2WBqnNqyRZVl1FQQd+qSuH4VjjM6pI6kDQzJ90dFz8G1T1qwbY6nQDU+XBOPovmts7tsDqYUdFF+DVk5shRuCZSYykyrfRA5pNo8ArFrLp3cptQ2sEbRaREX91IzZ8au9EQKQUgSuQrk/AHV2e0giMwNiDw3rM08VUwFfu3T3LjNNx3De08x8oWzI5qs25spuJoupkwTdpj4XDQ/e4lael6jtz34fP9xseWnT4LnC4ptVsg7vmvOP6mdkXEnEsBIDfGGiTI+En+2LEi4gc1FsHblXC1DRqgyw5SeB68xfovS8FjW1W6zK9DCW6fnw/YMuLSrW8WfM9CgWvDZAkiCSAL6SToOZW12W/vqYgwQBmHMLV9s+wDHk18O0B0y6noHga5dwKxGztk1y6aOYPBMtAsIOnKL6/yrs0lkju6ZTgTxvZWjQ4LHvouAeLz4ZuT6LT7PxrKhEsaDqCABcXiBxjrMKlwWx8Q+1ai2f1B4B9JVvhtjVWGRFtJIXJzY74W50E00C46mQSYzjgN996zBxtQ7UdhXDNTdTojLvZ/wCkpuJG+J3c9y3b9mVC6Q23ULPHsviDtSrinUjlNOl3bszLu7iiwmM02hwuul8OqnPWv9Pk5/ye8I6fZmNvYVtJ5bTAgwTbQ7jB0m/sg6FW0yOf1mfmt9W7JVKzy57Gg6ZnOGnQTPmrXZfYzD0iHvaKj2mRIAY08Q3ees+S6rSXByo4pSfFFN2V7J5wK2JBymCymbSNQX8t+X14LdtEAAAACwA3DpwTXOTgUm7NcYKK2HSu5lE6qFE+ujYaCjVhMOKQFSumCqhqCoFzRqqcFU1LFIqlilLFcQ5zAULXwbXaj6H1UrKykzpk64FavZlLX2YRdpnkdfVEMzNbvBtz+SsSEmyLhWLM/JRLpo8x2BPGD4mu6wY9VZ4GoCLqCtXc5paeXso6Dy1WWpIpcXB7hVQXKS7+I5JIAMFhdpg4iSSQ4QwiIsJIO/cr3vgd4XnGHrq3wm0i06y3gfuy8Ll6X0eh0I3DACFyFV7P2m13XgrNuIBCxuLWzK3FoeuhR9EmOuhQKOuTJUjkMMQ3PkNuBJieQU02Qe7RKk0qR4TJhGhjH/1B2GXt/E0xL2DxgfmYND1HHh0VD2W7SOpkMcY8xbkeBXpNWrC8y7W9nhSca9EQ0nxN4H9p9F1+hzqUezP7P8F+OTSPTKW1m92Xk2AJ9lX4HaDSM4ABeZMRfdfnAWC2TtbNScx5sQQDvngRuUVHa1SmC1wMTZwHhOvDRb+3J7ei1Rgt15N5tHHNBaWmCTBjQ2Kgdt4BwaTaVgsbtlzyC02B3EG8QULV2k4unjBR/wAOwqSPa8JiA4WMoivWg+TP+0LzPYvaB7A0HSNQRx5rRYvasuBJ1ZROvGkw/VX9I2m0zJ1OKuDSnFgKJ2NCy/8AiY3uUT9qs/Wt2oyds0r8YOKa/Gc1mf8AE2H8wRFPFN/VKljaC4OJTHVkG2qFx1YJQ0Fur8UwV5VXXxSgONAQsOkvhXCezE81mX7UHFIbTHFSw6DZUMXzRtPEc1iaO0lZ4XaE70VIRwNW2sniqqOjjEWzEymsrcS0zLkIFtdStrI2K4hMlJQ96Ek3cfsr7MPR480ENzTy5jr97lJTqoQNBHne5nd5KWlb2XnDsuvAezFkHwkjhdWdHbT2i8H74qjmDzHzXcyrljjLlC2a2jt5p1ke4RdLajT+YT1WKY9d76Fnl0sbCegDFyNVX7ZrHujpaCQd44ctyzWF2m5h1kcNys69VuIyBxytBlwnW1vdVLC4SvwBpUW2Cx5dTaSCDHXS3upTiU2nTaAANAIHQJxoclS6sdKK5EXgqKpRa4FrgCDII4hSZSmGyidDJHmPaHY7sNUdBOQgljtQY0DreW7jIQWxtvupnK68nfoRyXqdYtd4XAOG8GCFn9rdiKFYE0x3botHwTxI3eS7OD5GElpzL7iSxyjvEAfQweJaTka13K11QYrs28O/yjI6oXaexMZhJJa4tH5m3HqNPNTbJ7UltnzMjlbf56LetVascrQFKEnUlTLbZ3Z3EkibAhaOv2eqFwzP0p0AeraNMH3C7sbtC14garQ18WC7qykfWm1N005Sm1IXP+lLSZ//APlASCXGIXXdk6I1BKvO8tCHrVoFyttIy6peysHZrDjcfIkKQbOpM+HN5mVFidptGhkqtrbRc4wASToBckpWwpNlrUxICDr43cFc7B7GV6/jrzRZwI/zHeR+Hz9Ft9m9ncPQ+CkCR+Z3id6nTyTLG2VTzwhtyea4PZOJrCWUnkcYhvqYHurXD9hsQ/8A9x7GDqXH0ED3XpKUKxYl5M8urm+NjEM/pzSIvWfPEZQPS/zVVtP+m9dt6NRtQfpPgd5atPqF6WakRz0WN7QduWs8NAiWvIc5wlpDRfL+q++d3MFCahFbiR6nInyefY7BV6BirTew/wBwseh0PkpMJj4Wy2b24FY5a7G93cOdEiTOXwX4R5hHbb7D0Krc9Iii7Wf+GfL8vl6KlJS/pNUOri9pGcweNVrQxMrI4rDVcM/K+CNzmuDmnoQjcJtIcUqZfpTVo1rKymZVVBRxw4oxmLCZMRxLYVElXfikkbFowtXCnVs6bheN/DioWtyzIGo36dN3JOGIkkCN3n6qfeDHy+ULhuDXJtUkwQ1hKc0yYBHI6THXROrYWZgj1KEfRIF0dN8C6q5CGVdF1zvvyQcxF96aahgdUXjIpoPcbz5IujiIVJ39gFNTxSV4xtVmmwu1C3Q24HRXWE2o12+D1+q8/OIt6qSntLIJmwn2VM+lUiXR6QKodeVHWiIWJodocpLpkG54FaCjtdpiHSD+yx5OmlAdSXgJyQfVEU2wgamPaYg/mjymCn4nGgTugDfxn9lS4y4LXksONURcqtxfZzB4i76LJP5mjKZ4+GJUGJxY13AA8TBMKOrtXu4HGN8WJA+qsxLIt4tpgmo0QN7F0mmaVV7OAMOH0I9U/aNPEUKjQ6SDTo5XbnZaTGuI8wU9+1ocWjUCdepHyXoeymsr4WiXta5rqVN0OAIuwHQrufGPLknJTfgxdXkWJJ/Y86/xN4FwhHValZwY0EuOjWiSvTa3ZrCP1oN/6S5v/aQjdn7Po0BFKm1k6wLnqdT5rs9p+WYv8XBLZbmK2N2Dc6DiHZB+hsF3m7QeUrbbL2RQw4/yaYaTqdXHq43RLXCU81BrI9VYoJGaeac+WMxNXK0ngELiMaASJ3D11+SrO0e12gNY10zckEEcIP3uVE7arRJL5O4byI9Ytqqp5VHYpbNri60MB4x+6DrbQyudwv7CywlbtYXljDUh3iinGkC2be0RGnA9Fie03aWo/MxlQgkmzCTn9Ta35RwVL6lt1FEv0eq9rO0dJtJhpuDqge1wANw24dfpIWK23s/DVCHMqtp+HNkDSAGugN1Pisbmd7bXWJpYqo2Cyg8ODpPx+ISYubRcc7c1b43GVcQPGDS0BDiXhwA1yzZwMCRFpWac56221v8AwLflhYqUKdN1VoFTJlHhzOLnvECZsJMG3MRuTNodrcTUoikHVKbSbB8t8LYDQ3wh3AWnfoENgMNUBORxAuDkZlBkAGS4n9IsBHBHUuzhu6SXzIc9xN+P7KvUk99wdxAz9oUqQJL3vJi7zIaQbQOupMyOEyuZ4AJDhul0NcecWny4hGVdivJByU6hEwXkHJN5bLTeRqeCJ2ZsmlROeqQ98/mu1pMaTN+vDchHJp4GhnljdxYGzFvYbqywm0p3o1+MpPGU5CDoJB47tyrMZsYjxUzG+Cfkro5lxLZnSw9djybT2f8ABbNxiSzP4ioLEH0XVdZt0IrBio0AEX8QJ+oT/wDEJI013CfkSVmzimndHmf3U9PFRfMektP0VbxL0ZFN+zSjaBG8+9hyunjaQ0k+dlnP8QkC3pb90x2LJ1A6iQY9Ak7K9DdyXs0NbFid3tf2XHuGsXj+6LxOgVNTxLeJn2+amZirC3uDPnNkO2l4DbLCqLfDPT+QlSpcv3+aCbjTwAE/qIPplKmGKG93rHzkJXH6E39hBw5cDILecwo3bKzAAP8AX3XPxQ3R5ED5m67Txl/hIHRhk9ZQSfgjt8sedil1hU0todZPFEYTY9VpEVLTvbP1j/ZRsxYNx+3zmFOMZbj1hJJvgii07TJ37MqD/ixcnSLmOakqYKsbd7aBqLGOfmhxjDuFuUH66JHG/wB3uR8lU4/QsuXsMdh6jgQ57QcobYE6GeKjxWz31C2XRaJyzp5qJm1I1JI43d7CYHMp7saDoY8iPmk06eEF3PZs7X2VULi5tSCQ38gJsI3ujeVsML2idh6NGi2CKdGi2Tqf8phmAbarHDE3ku8s1j5SFPj3EvBAt3dD/RpqzHknjX6XRj63ZJv2ah/aqsbhwjoEFW29Xdc1XcdYv0Cz/i4pzZ4/ZRebK+ZP/s52otTjqhvndvF3GYK4MQ+4zGDqATCAZAsSER3oCr1S9itk4aTEmy6Xx+WeBQgx0GIPt+8pOxROrRHWLeaa2VNhZqkaGB0nqhRRaTYbyZygX375lMZWkDxenW03hM70/qkcYEajX+EbAtyZ+Ep2v7/sV11Fo/KDwERP7+aHxOa8PA03WmBdMp1Xj4nSLfPVQlFhSEnSP+on626JwDTB7wTawJkC9zuBQ1KrEevEff7JVKzXRe/MAXPIaeiCZAp7RIyWmxJgcSYjW9v2UtHZ5kHPf+1oFuHizIN2JECTEWgcPmT7IQ7SpB2XvJN5IBaN0+f3vW3pM8Mbtwt+7aZXkxynwy9xzLGAHdShfxHOOceVybEKnxe2KAJh8m28i/yCZi9ujK3KATFwRO6DbTT5J+szy6maelomLE4Ki8ZiHxoPWPokscduuFs4HKAPa1klm7DLaZhs8J7HlJJdM6iHsrEKQ144jh9ykkhSYbaEMQURTxJ3EpJJZJUOmx7sUeQ6gfROGKPWySSTSqG1Ox/4kzff9+m/zKd+JI0fHquJJdKYdTQ/8UfsJ4xcfx/uupJNKHTHfjCdSQfI+643GzqD5x9CkkpoVAtjxVMTBAm1xusN6lOKcPiJHW/1KSSXSmDW0JuPnffmJ94WoJLmsP8A9VD/AEmBJJU9RFRjt7/uZuqbcE37HNO7/b7/AGXYEEn29UkljswWRvAF994URqHQJJI2K2RteZ9gnh5O/wDi1lxJHUwCAi/ActOq5SrjQbv3k7uXukkmStMZLYneRby3ffFVmO2sAcrb6gmNCLkX+fNJJX9PjUnuFLcjw213HxEgg8vLhKbj8YREm5Mz58PvTokktahHVVDVuCVtouE3dIEdBH8qvo4p33xMhJJWRikgpIKpsDvF+bUXNxfyHHyQ1bElro9db3POwlJJSG7oC3YO3Ft35Z5hySSSv7aLNKP/2Q=="/>
          <p:cNvSpPr>
            <a:spLocks noChangeAspect="1" noChangeArrowheads="1"/>
          </p:cNvSpPr>
          <p:nvPr/>
        </p:nvSpPr>
        <p:spPr bwMode="auto">
          <a:xfrm>
            <a:off x="307975" y="-806906"/>
            <a:ext cx="4371601" cy="29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31798"/>
            <a:ext cx="3406585" cy="22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51648" y="2420471"/>
            <a:ext cx="9601196" cy="38055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Ліквідація </a:t>
            </a:r>
            <a:r>
              <a:rPr lang="uk-UA" dirty="0"/>
              <a:t>стихійних </a:t>
            </a:r>
            <a:r>
              <a:rPr lang="uk-UA" dirty="0" smtClean="0"/>
              <a:t>сміттєзвалищ. Створення спеціалізованих підприємств </a:t>
            </a:r>
            <a:r>
              <a:rPr lang="uk-UA" dirty="0"/>
              <a:t>по сортуванню та переробці </a:t>
            </a:r>
            <a:r>
              <a:rPr lang="uk-UA" dirty="0" smtClean="0"/>
              <a:t>відходів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Виділення </a:t>
            </a:r>
            <a:r>
              <a:rPr lang="uk-UA" dirty="0"/>
              <a:t>бюджетних </a:t>
            </a:r>
            <a:r>
              <a:rPr lang="uk-UA" dirty="0" smtClean="0"/>
              <a:t>коштів та залучення іноземних інвестицій для відновлення </a:t>
            </a:r>
            <a:r>
              <a:rPr lang="uk-UA" dirty="0" err="1" smtClean="0"/>
              <a:t>каналізаційно</a:t>
            </a:r>
            <a:r>
              <a:rPr lang="uk-UA" dirty="0" smtClean="0"/>
              <a:t>-очисних </a:t>
            </a:r>
            <a:r>
              <a:rPr lang="uk-UA" dirty="0"/>
              <a:t>споруд </a:t>
            </a:r>
            <a:r>
              <a:rPr lang="uk-UA" dirty="0" smtClean="0"/>
              <a:t>через високий </a:t>
            </a:r>
            <a:r>
              <a:rPr lang="uk-UA" dirty="0"/>
              <a:t>рівень їх </a:t>
            </a:r>
            <a:r>
              <a:rPr lang="uk-UA" dirty="0" smtClean="0"/>
              <a:t>зношеності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Очищення підземних водоносних горизонтів.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Залишається не вирішеним питання ліквідації наслідків забруднення нафтопродуктами території в районі колишньої авіаційно-технічної бази Міноборони України (в/ч А-1416) </a:t>
            </a:r>
            <a:r>
              <a:rPr lang="uk-UA" dirty="0" smtClean="0"/>
              <a:t>поблизу м</a:t>
            </a:r>
            <a:r>
              <a:rPr lang="uk-UA" dirty="0"/>
              <a:t>. </a:t>
            </a:r>
            <a:r>
              <a:rPr lang="uk-UA" dirty="0" smtClean="0"/>
              <a:t>Луцька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7" y="632012"/>
            <a:ext cx="10416987" cy="1788459"/>
          </a:xfrm>
          <a:prstGeom prst="rect">
            <a:avLst/>
          </a:prstGeom>
        </p:spPr>
      </p:pic>
      <p:sp>
        <p:nvSpPr>
          <p:cNvPr id="5" name="Сонце 4"/>
          <p:cNvSpPr/>
          <p:nvPr/>
        </p:nvSpPr>
        <p:spPr>
          <a:xfrm>
            <a:off x="9464485" y="4639236"/>
            <a:ext cx="1976717" cy="139849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08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86265" y="2542864"/>
            <a:ext cx="9939993" cy="37453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Проведення моніторингу підземних вод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Вирішення проблеми забруднення атмосфери вихлопними газами. Заходи:</a:t>
            </a:r>
            <a:br>
              <a:rPr lang="uk-UA" dirty="0" smtClean="0"/>
            </a:br>
            <a:r>
              <a:rPr lang="uk-UA" dirty="0" smtClean="0"/>
              <a:t>а) пропаганда використання автомобілів з сучасними двигунами</a:t>
            </a:r>
            <a:br>
              <a:rPr lang="uk-UA" dirty="0" smtClean="0"/>
            </a:br>
            <a:r>
              <a:rPr lang="uk-UA" dirty="0" smtClean="0"/>
              <a:t>б) популяризація велосипедного транспорту</a:t>
            </a:r>
            <a:br>
              <a:rPr lang="uk-UA" dirty="0" smtClean="0"/>
            </a:br>
            <a:r>
              <a:rPr lang="uk-UA" dirty="0" smtClean="0"/>
              <a:t>в) збільшення зелених насаджень біля трас та магістралей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Створення на магістралях проти звукових стін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773722"/>
            <a:ext cx="9734843" cy="1642403"/>
          </a:xfrm>
          <a:prstGeom prst="rect">
            <a:avLst/>
          </a:prstGeom>
        </p:spPr>
      </p:pic>
      <p:sp>
        <p:nvSpPr>
          <p:cNvPr id="10" name="Сонце 9"/>
          <p:cNvSpPr/>
          <p:nvPr/>
        </p:nvSpPr>
        <p:spPr>
          <a:xfrm>
            <a:off x="8778240" y="4431193"/>
            <a:ext cx="2757267" cy="185706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06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</a:t>
            </a: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Розкопки </a:t>
            </a:r>
            <a:r>
              <a:rPr lang="uk-UA" dirty="0" err="1" smtClean="0"/>
              <a:t>підземель</a:t>
            </a:r>
            <a:r>
              <a:rPr lang="uk-UA" dirty="0" smtClean="0"/>
              <a:t> міста Луцька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Вирішення проблеми Центрального ринку на території старого міста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Розвиток зеленого туризму у Волинській області</a:t>
            </a:r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Забезпечення чистоти та порядку на Шацьких озерах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Обладнання зон відпочинку у лісах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Відновлення річкового туризму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Створення нових туристичних маршрутів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68" y="3857904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1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Транспорт та транспортні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зв’язки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976" y="2621327"/>
            <a:ext cx="9601196" cy="33189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dirty="0" smtClean="0"/>
              <a:t>Покращення якості </a:t>
            </a:r>
            <a:r>
              <a:rPr lang="uk-UA" sz="2800" dirty="0"/>
              <a:t>покриття на </a:t>
            </a:r>
            <a:r>
              <a:rPr lang="uk-UA" sz="2800" dirty="0" smtClean="0"/>
              <a:t>автошляхах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/>
              <a:t>Реорганізація митної служби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/>
              <a:t>Розвиток інфраструктури </a:t>
            </a:r>
            <a:r>
              <a:rPr lang="uk-UA" sz="2800" dirty="0"/>
              <a:t>транспортних </a:t>
            </a:r>
            <a:r>
              <a:rPr lang="uk-UA" sz="2800" dirty="0" smtClean="0"/>
              <a:t>осей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/>
              <a:t>Відновлення роботи водного транспорту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02861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Медичне обслуговування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7521" y="2516592"/>
            <a:ext cx="8346139" cy="36556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Вирішення кадрових проблем (щодо сімейних лікарів)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Оновлення медичного обладнання на Волині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Збільшення кількості автомобілів швидкої допомоги у віддалених куточках Волині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Для соціально незахищених жителів Волині безкоштовні медичні послуги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Ремонт у лікарнях Волині</a:t>
            </a:r>
          </a:p>
          <a:p>
            <a:pPr>
              <a:buFont typeface="Wingdings" pitchFamily="2" charset="2"/>
              <a:buChar char="v"/>
            </a:pPr>
            <a:r>
              <a:rPr lang="en-GB" dirty="0"/>
              <a:t>C</a:t>
            </a:r>
            <a:r>
              <a:rPr lang="uk-UA" smtClean="0"/>
              <a:t>трахов</a:t>
            </a:r>
            <a:r>
              <a:rPr lang="uk-UA"/>
              <a:t>а</a:t>
            </a:r>
            <a:r>
              <a:rPr lang="uk-UA" smtClean="0"/>
              <a:t> </a:t>
            </a:r>
            <a:r>
              <a:rPr lang="uk-UA" dirty="0" smtClean="0"/>
              <a:t>медицини</a:t>
            </a:r>
            <a:endParaRPr lang="ru-RU" dirty="0"/>
          </a:p>
        </p:txBody>
      </p:sp>
      <p:sp>
        <p:nvSpPr>
          <p:cNvPr id="6" name="Хрест 5"/>
          <p:cNvSpPr/>
          <p:nvPr/>
        </p:nvSpPr>
        <p:spPr>
          <a:xfrm>
            <a:off x="9103660" y="4344396"/>
            <a:ext cx="1721223" cy="1492624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5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95082" y="2864224"/>
            <a:ext cx="9982198" cy="32810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 серед волинян про рівень медичного обслуговування. Проінформувати жителів про зміну підходу до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медичних послуг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 лікарів для роботи 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Дообладнати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 пункти у селах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більшити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лікарень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 заробітну плату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лікарям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33" y="3899648"/>
            <a:ext cx="3213847" cy="2124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1" y="741829"/>
            <a:ext cx="952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345</TotalTime>
  <Words>370</Words>
  <Application>Microsoft Office PowerPoint</Application>
  <PresentationFormat>Произвольный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Природа</vt:lpstr>
      <vt:lpstr>Проект стратегії розвитку Волинської області </vt:lpstr>
      <vt:lpstr>Зміст </vt:lpstr>
      <vt:lpstr>Екологія</vt:lpstr>
      <vt:lpstr>Презентация PowerPoint</vt:lpstr>
      <vt:lpstr>Презентация PowerPoint</vt:lpstr>
      <vt:lpstr>Туризм </vt:lpstr>
      <vt:lpstr>Транспорт та транспортні зв’язки </vt:lpstr>
      <vt:lpstr>Медичне обслуговування </vt:lpstr>
      <vt:lpstr>Презентация PowerPoint</vt:lpstr>
      <vt:lpstr>Спорт </vt:lpstr>
      <vt:lpstr>Презентация PowerPoint</vt:lpstr>
      <vt:lpstr>Освіта</vt:lpstr>
    </vt:vector>
  </TitlesOfParts>
  <Company>Enterprise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стратегії розвитку Волинської області</dc:title>
  <dc:creator>VOLODYMYR MOROZ</dc:creator>
  <cp:lastModifiedBy>RePack by Diakov</cp:lastModifiedBy>
  <cp:revision>34</cp:revision>
  <dcterms:created xsi:type="dcterms:W3CDTF">2016-05-19T09:18:09Z</dcterms:created>
  <dcterms:modified xsi:type="dcterms:W3CDTF">2016-05-20T06:00:23Z</dcterms:modified>
</cp:coreProperties>
</file>