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6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7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706" r:id="rId2"/>
    <p:sldMasterId id="2147483741" r:id="rId3"/>
    <p:sldMasterId id="2147483813" r:id="rId4"/>
    <p:sldMasterId id="2147483825" r:id="rId5"/>
    <p:sldMasterId id="2147483897" r:id="rId6"/>
    <p:sldMasterId id="2147483915" r:id="rId7"/>
    <p:sldMasterId id="2147483945" r:id="rId8"/>
  </p:sldMasterIdLst>
  <p:sldIdLst>
    <p:sldId id="284" r:id="rId9"/>
    <p:sldId id="267" r:id="rId10"/>
    <p:sldId id="256" r:id="rId11"/>
    <p:sldId id="257" r:id="rId12"/>
    <p:sldId id="258" r:id="rId13"/>
    <p:sldId id="259" r:id="rId14"/>
    <p:sldId id="260" r:id="rId15"/>
    <p:sldId id="263" r:id="rId16"/>
    <p:sldId id="264" r:id="rId17"/>
    <p:sldId id="265" r:id="rId18"/>
    <p:sldId id="287" r:id="rId19"/>
    <p:sldId id="268" r:id="rId20"/>
    <p:sldId id="270" r:id="rId21"/>
    <p:sldId id="276" r:id="rId22"/>
    <p:sldId id="277" r:id="rId23"/>
    <p:sldId id="278" r:id="rId24"/>
    <p:sldId id="283" r:id="rId25"/>
    <p:sldId id="280" r:id="rId26"/>
    <p:sldId id="285" r:id="rId27"/>
    <p:sldId id="28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MA" initials="D" lastIdx="2" clrIdx="0">
    <p:extLst>
      <p:ext uri="{19B8F6BF-5375-455C-9EA6-DF929625EA0E}">
        <p15:presenceInfo xmlns:p15="http://schemas.microsoft.com/office/powerpoint/2012/main" userId="DIM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5313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407458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002016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415094385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201653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948197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812176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200008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381590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35167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541785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1949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106442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721243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78173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287120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595053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533379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347368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12618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8234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2002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6710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273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6927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4490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0087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8103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6459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86302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9805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6154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46597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68514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37877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81267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57064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4118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6076416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0937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50697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4368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57902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05807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31969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00223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46213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64048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00097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53595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7410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70476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90826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24583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1520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60050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96320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438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37474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2749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39264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0396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3777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04877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39119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05246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58209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34013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64732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005859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90155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43166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255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27437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07408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7385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3604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90321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05452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16764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18618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35183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73604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3811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55715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43722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80008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02537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724332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152943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14604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66899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007415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568405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4904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753239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83908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15551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116770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855055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558671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189802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530331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402887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22362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6156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379377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2198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355599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93259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081542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627653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112125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113790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301293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973223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4558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17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2.xml"/><Relationship Id="rId16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6142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6336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2383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104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2370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  <p:sldLayoutId id="214748384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169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13" r:id="rId16"/>
    <p:sldLayoutId id="214748391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8520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19.05.2016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476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  <p:sldLayoutId id="2147483957" r:id="rId12"/>
    <p:sldLayoutId id="2147483958" r:id="rId13"/>
    <p:sldLayoutId id="2147483959" r:id="rId14"/>
    <p:sldLayoutId id="2147483960" r:id="rId15"/>
    <p:sldLayoutId id="2147483961" r:id="rId16"/>
    <p:sldLayoutId id="214748396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1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02.xml"/><Relationship Id="rId6" Type="http://schemas.openxmlformats.org/officeDocument/2006/relationships/image" Target="../media/image43.png"/><Relationship Id="rId5" Type="http://schemas.openxmlformats.org/officeDocument/2006/relationships/image" Target="../media/image42.jp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0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01" y="259126"/>
            <a:ext cx="1845556" cy="20882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869160"/>
            <a:ext cx="1844824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196954" y="2347358"/>
            <a:ext cx="4752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uk-UA" sz="3600" b="1" dirty="0">
                <a:latin typeface="Arial" charset="0"/>
              </a:rPr>
              <a:t>Стратегії розвитку Волинської </a:t>
            </a:r>
            <a:r>
              <a:rPr lang="uk-UA" sz="3600" b="1" dirty="0" smtClean="0">
                <a:latin typeface="Arial" charset="0"/>
              </a:rPr>
              <a:t>області</a:t>
            </a:r>
          </a:p>
          <a:p>
            <a:pPr algn="ctr">
              <a:defRPr/>
            </a:pPr>
            <a:r>
              <a:rPr lang="uk-UA" sz="3600" b="1" dirty="0" smtClean="0">
                <a:latin typeface="Arial" charset="0"/>
              </a:rPr>
              <a:t>З 2016р. до 2020р.</a:t>
            </a:r>
            <a:endParaRPr lang="ru-RU" sz="3600" dirty="0">
              <a:latin typeface="Arial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60648"/>
            <a:ext cx="1779446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91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Очікувані результати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916832"/>
            <a:ext cx="7886700" cy="4351338"/>
          </a:xfrm>
        </p:spPr>
        <p:txBody>
          <a:bodyPr>
            <a:normAutofit/>
          </a:bodyPr>
          <a:lstStyle/>
          <a:p>
            <a:r>
              <a:rPr lang="ru-RU" sz="2200" dirty="0" err="1">
                <a:solidFill>
                  <a:srgbClr val="0070C0"/>
                </a:solidFill>
              </a:rPr>
              <a:t>Мінімізація</a:t>
            </a:r>
            <a:r>
              <a:rPr lang="ru-RU" sz="2200" dirty="0">
                <a:solidFill>
                  <a:srgbClr val="0070C0"/>
                </a:solidFill>
              </a:rPr>
              <a:t> негативного </a:t>
            </a:r>
            <a:r>
              <a:rPr lang="ru-RU" sz="2200" dirty="0" err="1" smtClean="0">
                <a:solidFill>
                  <a:srgbClr val="0070C0"/>
                </a:solidFill>
              </a:rPr>
              <a:t>впливу</a:t>
            </a:r>
            <a:r>
              <a:rPr lang="ru-RU" sz="2200" dirty="0" smtClean="0">
                <a:solidFill>
                  <a:srgbClr val="0070C0"/>
                </a:solidFill>
              </a:rPr>
              <a:t> </a:t>
            </a:r>
            <a:r>
              <a:rPr lang="ru-RU" sz="2200" dirty="0" err="1">
                <a:solidFill>
                  <a:srgbClr val="0070C0"/>
                </a:solidFill>
              </a:rPr>
              <a:t>відходів</a:t>
            </a:r>
            <a:r>
              <a:rPr lang="ru-RU" sz="2200" dirty="0">
                <a:solidFill>
                  <a:srgbClr val="0070C0"/>
                </a:solidFill>
              </a:rPr>
              <a:t> на </a:t>
            </a:r>
            <a:r>
              <a:rPr lang="ru-RU" sz="2200" dirty="0" err="1">
                <a:solidFill>
                  <a:srgbClr val="0070C0"/>
                </a:solidFill>
              </a:rPr>
              <a:t>довкілля</a:t>
            </a:r>
            <a:r>
              <a:rPr lang="ru-RU" sz="2200" dirty="0">
                <a:solidFill>
                  <a:srgbClr val="0070C0"/>
                </a:solidFill>
              </a:rPr>
              <a:t> </a:t>
            </a:r>
            <a:endParaRPr lang="uk-UA" sz="2200" dirty="0">
              <a:solidFill>
                <a:srgbClr val="0070C0"/>
              </a:solidFill>
            </a:endParaRPr>
          </a:p>
          <a:p>
            <a:r>
              <a:rPr lang="uk-UA" sz="2200" dirty="0">
                <a:solidFill>
                  <a:srgbClr val="0070C0"/>
                </a:solidFill>
              </a:rPr>
              <a:t>Зменшення площ полігонів </a:t>
            </a:r>
            <a:endParaRPr lang="uk-UA" sz="2200" dirty="0" smtClean="0">
              <a:solidFill>
                <a:srgbClr val="0070C0"/>
              </a:solidFill>
            </a:endParaRPr>
          </a:p>
          <a:p>
            <a:r>
              <a:rPr lang="ru-RU" sz="2200" dirty="0" err="1" smtClean="0">
                <a:solidFill>
                  <a:srgbClr val="0070C0"/>
                </a:solidFill>
              </a:rPr>
              <a:t>Позитивний</a:t>
            </a:r>
            <a:r>
              <a:rPr lang="ru-RU" sz="2200" dirty="0" smtClean="0">
                <a:solidFill>
                  <a:srgbClr val="0070C0"/>
                </a:solidFill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</a:rPr>
              <a:t>вплив</a:t>
            </a:r>
            <a:r>
              <a:rPr lang="ru-RU" sz="2200" dirty="0" smtClean="0">
                <a:solidFill>
                  <a:srgbClr val="0070C0"/>
                </a:solidFill>
              </a:rPr>
              <a:t> </a:t>
            </a:r>
            <a:r>
              <a:rPr lang="ru-RU" sz="2200" dirty="0">
                <a:solidFill>
                  <a:srgbClr val="0070C0"/>
                </a:solidFill>
              </a:rPr>
              <a:t>на </a:t>
            </a:r>
            <a:r>
              <a:rPr lang="ru-RU" sz="2200" dirty="0" err="1">
                <a:solidFill>
                  <a:srgbClr val="0070C0"/>
                </a:solidFill>
              </a:rPr>
              <a:t>здоров'я</a:t>
            </a:r>
            <a:r>
              <a:rPr lang="ru-RU" sz="2200" dirty="0">
                <a:solidFill>
                  <a:srgbClr val="0070C0"/>
                </a:solidFill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</a:rPr>
              <a:t>нації</a:t>
            </a:r>
            <a:endParaRPr lang="ru-RU" sz="2200" dirty="0" smtClean="0">
              <a:solidFill>
                <a:srgbClr val="0070C0"/>
              </a:solidFill>
            </a:endParaRPr>
          </a:p>
          <a:p>
            <a:r>
              <a:rPr lang="uk-UA" sz="2200" dirty="0">
                <a:solidFill>
                  <a:srgbClr val="0070C0"/>
                </a:solidFill>
              </a:rPr>
              <a:t>Раціоналізація використання </a:t>
            </a:r>
            <a:r>
              <a:rPr lang="uk-UA" sz="2200" dirty="0" smtClean="0">
                <a:solidFill>
                  <a:srgbClr val="0070C0"/>
                </a:solidFill>
              </a:rPr>
              <a:t>ресурсів</a:t>
            </a:r>
          </a:p>
          <a:p>
            <a:r>
              <a:rPr lang="ru-RU" sz="2200" dirty="0" err="1">
                <a:solidFill>
                  <a:srgbClr val="0070C0"/>
                </a:solidFill>
              </a:rPr>
              <a:t>Альтернативне</a:t>
            </a:r>
            <a:r>
              <a:rPr lang="ru-RU" sz="2200" dirty="0">
                <a:solidFill>
                  <a:srgbClr val="0070C0"/>
                </a:solidFill>
              </a:rPr>
              <a:t> </a:t>
            </a:r>
            <a:r>
              <a:rPr lang="ru-RU" sz="2200" dirty="0" err="1">
                <a:solidFill>
                  <a:srgbClr val="0070C0"/>
                </a:solidFill>
              </a:rPr>
              <a:t>виробництво</a:t>
            </a:r>
            <a:r>
              <a:rPr lang="ru-RU" sz="2200" dirty="0">
                <a:solidFill>
                  <a:srgbClr val="0070C0"/>
                </a:solidFill>
              </a:rPr>
              <a:t> з </a:t>
            </a:r>
            <a:r>
              <a:rPr lang="ru-RU" sz="2200" dirty="0" err="1">
                <a:solidFill>
                  <a:srgbClr val="0070C0"/>
                </a:solidFill>
              </a:rPr>
              <a:t>відновлених</a:t>
            </a:r>
            <a:r>
              <a:rPr lang="ru-RU" sz="2200" dirty="0">
                <a:solidFill>
                  <a:srgbClr val="0070C0"/>
                </a:solidFill>
              </a:rPr>
              <a:t> </a:t>
            </a:r>
            <a:r>
              <a:rPr lang="ru-RU" sz="2200" dirty="0" err="1">
                <a:solidFill>
                  <a:srgbClr val="0070C0"/>
                </a:solidFill>
              </a:rPr>
              <a:t>ресурсів</a:t>
            </a:r>
            <a:r>
              <a:rPr lang="ru-RU" sz="2200" dirty="0">
                <a:solidFill>
                  <a:srgbClr val="0070C0"/>
                </a:solidFill>
              </a:rPr>
              <a:t> </a:t>
            </a:r>
            <a:endParaRPr lang="ru-RU" sz="2200" dirty="0" smtClean="0">
              <a:solidFill>
                <a:srgbClr val="0070C0"/>
              </a:solidFill>
            </a:endParaRPr>
          </a:p>
          <a:p>
            <a:r>
              <a:rPr lang="uk-UA" sz="2200" dirty="0">
                <a:solidFill>
                  <a:srgbClr val="0070C0"/>
                </a:solidFill>
              </a:rPr>
              <a:t>Створення робочих місць </a:t>
            </a:r>
            <a:endParaRPr lang="uk-UA" sz="2200" dirty="0" smtClean="0">
              <a:solidFill>
                <a:srgbClr val="0070C0"/>
              </a:solidFill>
            </a:endParaRPr>
          </a:p>
          <a:p>
            <a:r>
              <a:rPr lang="uk-UA" sz="2200" dirty="0">
                <a:solidFill>
                  <a:srgbClr val="0070C0"/>
                </a:solidFill>
              </a:rPr>
              <a:t>Додаткові надходження до </a:t>
            </a:r>
            <a:r>
              <a:rPr lang="uk-UA" sz="2200" dirty="0" smtClean="0">
                <a:solidFill>
                  <a:srgbClr val="0070C0"/>
                </a:solidFill>
              </a:rPr>
              <a:t>бюджетів</a:t>
            </a:r>
          </a:p>
          <a:p>
            <a:r>
              <a:rPr lang="ru-RU" sz="2200" dirty="0" err="1">
                <a:solidFill>
                  <a:srgbClr val="0070C0"/>
                </a:solidFill>
              </a:rPr>
              <a:t>Інвестиції</a:t>
            </a:r>
            <a:r>
              <a:rPr lang="ru-RU" sz="2200" dirty="0">
                <a:solidFill>
                  <a:srgbClr val="0070C0"/>
                </a:solidFill>
              </a:rPr>
              <a:t> у </a:t>
            </a:r>
            <a:r>
              <a:rPr lang="ru-RU" sz="2200" dirty="0" err="1">
                <a:solidFill>
                  <a:srgbClr val="0070C0"/>
                </a:solidFill>
              </a:rPr>
              <a:t>розвиток</a:t>
            </a:r>
            <a:r>
              <a:rPr lang="ru-RU" sz="2200" dirty="0">
                <a:solidFill>
                  <a:srgbClr val="0070C0"/>
                </a:solidFill>
              </a:rPr>
              <a:t> </a:t>
            </a:r>
            <a:r>
              <a:rPr lang="ru-RU" sz="2200" dirty="0" err="1">
                <a:solidFill>
                  <a:srgbClr val="0070C0"/>
                </a:solidFill>
              </a:rPr>
              <a:t>інфраструктури</a:t>
            </a:r>
            <a:r>
              <a:rPr lang="ru-RU" sz="2200" dirty="0">
                <a:solidFill>
                  <a:srgbClr val="0070C0"/>
                </a:solidFill>
              </a:rPr>
              <a:t> </a:t>
            </a:r>
            <a:r>
              <a:rPr lang="ru-RU" sz="2200" dirty="0" err="1">
                <a:solidFill>
                  <a:srgbClr val="0070C0"/>
                </a:solidFill>
              </a:rPr>
              <a:t>поводження</a:t>
            </a:r>
            <a:r>
              <a:rPr lang="ru-RU" sz="2200" dirty="0">
                <a:solidFill>
                  <a:srgbClr val="0070C0"/>
                </a:solidFill>
              </a:rPr>
              <a:t> з ТПВ</a:t>
            </a:r>
            <a:endParaRPr lang="uk-UA" sz="22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446" y="5301208"/>
            <a:ext cx="1811928" cy="13589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304" y="5301208"/>
            <a:ext cx="1358946" cy="13589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4" y="5301208"/>
            <a:ext cx="1785670" cy="13643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959" y="5295790"/>
            <a:ext cx="2429338" cy="136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7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87624" y="753076"/>
            <a:ext cx="74888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Пропозиція внесення змін у освітню програму. </a:t>
            </a:r>
            <a:br>
              <a:rPr lang="uk-UA" dirty="0"/>
            </a:br>
            <a:r>
              <a:rPr lang="uk-UA" b="1" dirty="0"/>
              <a:t>Мета: </a:t>
            </a:r>
            <a:r>
              <a:rPr lang="uk-UA" dirty="0"/>
              <a:t>Зменшити навантаження на школярів</a:t>
            </a:r>
            <a:r>
              <a:rPr lang="uk-UA" dirty="0" smtClean="0"/>
              <a:t>, скоротити </a:t>
            </a:r>
            <a:r>
              <a:rPr lang="uk-UA" dirty="0"/>
              <a:t>та оптимізувати навчальну програму. </a:t>
            </a:r>
            <a:br>
              <a:rPr lang="uk-UA" dirty="0"/>
            </a:br>
            <a:r>
              <a:rPr lang="uk-UA" dirty="0"/>
              <a:t>Школяр не робітник! В середньому по статистиці лише час уроків в школі за тиждень складає 35 годин, не рахуючи часу на домашні та додаткові завдання, в той час як норма тривалості робочого тижня для дорослих – 40 годин. Який сенс вивчати учневі предмет, який йому не цікавий та непотрібний? </a:t>
            </a:r>
            <a:br>
              <a:rPr lang="uk-UA" dirty="0"/>
            </a:br>
            <a:r>
              <a:rPr lang="uk-UA" b="1" dirty="0"/>
              <a:t>Вимога: </a:t>
            </a:r>
            <a:r>
              <a:rPr lang="uk-UA" dirty="0"/>
              <a:t>Кількість уроків та предметів необхідно скоротити. </a:t>
            </a:r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1475656" y="194400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92D050"/>
                </a:solidFill>
              </a:rPr>
              <a:t>Пропозиція внесення змін у освітню програму.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76184" y="4193620"/>
            <a:ext cx="76700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- </a:t>
            </a:r>
            <a:r>
              <a:rPr lang="uk-UA" dirty="0"/>
              <a:t>Школяр по закінченню 8 класу має право на самостійний вибір предметів для вивчення, які необхідні та цікаві йому. </a:t>
            </a:r>
            <a:br>
              <a:rPr lang="uk-UA" dirty="0"/>
            </a:br>
            <a:r>
              <a:rPr lang="uk-UA" dirty="0"/>
              <a:t>- В загальній сумі їх повинно складати не менше 9, 5 з яких є обов’язковими (історія України, алгебра, геометрія, українська література та українська мова). </a:t>
            </a:r>
            <a:br>
              <a:rPr lang="uk-UA" dirty="0"/>
            </a:br>
            <a:r>
              <a:rPr lang="uk-UA" dirty="0"/>
              <a:t>Результат: Зміна в освітній програмі забезпечить рівномірний розподіл часу учня та оптимізацію навчання школярів.</a:t>
            </a:r>
          </a:p>
          <a:p>
            <a:endParaRPr lang="uk-UA" dirty="0"/>
          </a:p>
        </p:txBody>
      </p:sp>
      <p:sp>
        <p:nvSpPr>
          <p:cNvPr id="13" name="TextBox 12"/>
          <p:cNvSpPr txBox="1"/>
          <p:nvPr/>
        </p:nvSpPr>
        <p:spPr>
          <a:xfrm>
            <a:off x="1799692" y="3535177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92D050"/>
                </a:solidFill>
              </a:rPr>
              <a:t>План зміни освітньої програми: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397" y="2629731"/>
            <a:ext cx="1383042" cy="1614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937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8604" y="697414"/>
            <a:ext cx="7058745" cy="792087"/>
          </a:xfrm>
        </p:spPr>
        <p:txBody>
          <a:bodyPr>
            <a:normAutofit/>
          </a:bodyPr>
          <a:lstStyle/>
          <a:p>
            <a:pPr algn="ctr"/>
            <a:r>
              <a:rPr lang="uk-UA" sz="4400" dirty="0"/>
              <a:t>Вивчення іноземних </a:t>
            </a:r>
            <a:r>
              <a:rPr lang="uk-UA" sz="4400" dirty="0" smtClean="0"/>
              <a:t>мов</a:t>
            </a:r>
            <a:endParaRPr lang="uk-UA" dirty="0"/>
          </a:p>
        </p:txBody>
      </p:sp>
      <p:sp>
        <p:nvSpPr>
          <p:cNvPr id="7" name="Місце для вмісту 2"/>
          <p:cNvSpPr>
            <a:spLocks noGrp="1"/>
          </p:cNvSpPr>
          <p:nvPr>
            <p:ph idx="1"/>
          </p:nvPr>
        </p:nvSpPr>
        <p:spPr>
          <a:xfrm>
            <a:off x="755576" y="2697071"/>
            <a:ext cx="6552728" cy="3600400"/>
          </a:xfrm>
        </p:spPr>
        <p:txBody>
          <a:bodyPr>
            <a:normAutofit/>
          </a:bodyPr>
          <a:lstStyle/>
          <a:p>
            <a:r>
              <a:rPr lang="uk-UA" sz="1800" dirty="0"/>
              <a:t>1.Кар’єрний ріст</a:t>
            </a:r>
            <a:r>
              <a:rPr lang="uk-UA" sz="1800" dirty="0" smtClean="0"/>
              <a:t>.</a:t>
            </a:r>
          </a:p>
          <a:p>
            <a:r>
              <a:rPr lang="uk-UA" sz="1800" dirty="0" smtClean="0"/>
              <a:t>2</a:t>
            </a:r>
            <a:r>
              <a:rPr lang="uk-UA" sz="1800" dirty="0"/>
              <a:t>. Навчання та стажування за кордоном</a:t>
            </a:r>
            <a:r>
              <a:rPr lang="uk-UA" sz="1800" dirty="0" smtClean="0"/>
              <a:t>.</a:t>
            </a:r>
          </a:p>
          <a:p>
            <a:r>
              <a:rPr lang="uk-UA" sz="1800" dirty="0" smtClean="0"/>
              <a:t>3</a:t>
            </a:r>
            <a:r>
              <a:rPr lang="uk-UA" sz="1800" dirty="0"/>
              <a:t>. Закордонний відпочинок</a:t>
            </a:r>
            <a:r>
              <a:rPr lang="uk-UA" sz="1800" dirty="0" smtClean="0"/>
              <a:t>.</a:t>
            </a:r>
          </a:p>
          <a:p>
            <a:r>
              <a:rPr lang="uk-UA" sz="1800" dirty="0"/>
              <a:t>4. Робота з іноземними партнерами</a:t>
            </a:r>
            <a:r>
              <a:rPr lang="uk-UA" sz="1800" dirty="0" smtClean="0"/>
              <a:t>.</a:t>
            </a:r>
          </a:p>
          <a:p>
            <a:r>
              <a:rPr lang="uk-UA" sz="1800" dirty="0"/>
              <a:t>5. Участь в міжнародних конференціях та тренінгах</a:t>
            </a:r>
            <a:r>
              <a:rPr lang="uk-UA" sz="1800" dirty="0" smtClean="0"/>
              <a:t>.</a:t>
            </a:r>
          </a:p>
          <a:p>
            <a:r>
              <a:rPr lang="uk-UA" sz="1800" dirty="0"/>
              <a:t>6. Закордонні відрядження.</a:t>
            </a:r>
            <a:r>
              <a:rPr lang="uk-UA" sz="1100" dirty="0"/>
              <a:t/>
            </a:r>
            <a:br>
              <a:rPr lang="uk-UA" sz="1100" dirty="0"/>
            </a:br>
            <a:endParaRPr lang="uk-UA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1045568" y="1827147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/>
              <a:t>Плюси вивчення іноземних мов</a:t>
            </a:r>
            <a:endParaRPr lang="uk-UA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7540">
            <a:off x="5751238" y="2269455"/>
            <a:ext cx="2667237" cy="2000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583445"/>
            <a:ext cx="2355968" cy="1452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766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593" y="908720"/>
            <a:ext cx="7980151" cy="576064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/>
              <a:t>Причини вивчення іноземних мов</a:t>
            </a:r>
            <a:endParaRPr lang="uk-UA" sz="40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331638" y="2420888"/>
            <a:ext cx="7056785" cy="2736304"/>
          </a:xfrm>
        </p:spPr>
        <p:txBody>
          <a:bodyPr>
            <a:normAutofit/>
          </a:bodyPr>
          <a:lstStyle/>
          <a:p>
            <a:r>
              <a:rPr lang="uk-UA" sz="1800" dirty="0" smtClean="0"/>
              <a:t>1.Підвищення </a:t>
            </a:r>
            <a:r>
              <a:rPr lang="uk-UA" sz="1800" dirty="0"/>
              <a:t>ваших шансів на ринку </a:t>
            </a:r>
            <a:r>
              <a:rPr lang="uk-UA" sz="1800" dirty="0" smtClean="0"/>
              <a:t>праці</a:t>
            </a:r>
            <a:endParaRPr lang="uk-UA" sz="1800" dirty="0"/>
          </a:p>
          <a:p>
            <a:r>
              <a:rPr lang="uk-UA" sz="1800" dirty="0" smtClean="0"/>
              <a:t>2.Можливість </a:t>
            </a:r>
            <a:r>
              <a:rPr lang="uk-UA" sz="1800" dirty="0"/>
              <a:t>дивитися фільми і слухати пісні в </a:t>
            </a:r>
            <a:r>
              <a:rPr lang="uk-UA" sz="1800" dirty="0" smtClean="0"/>
              <a:t>оригіналі</a:t>
            </a:r>
            <a:endParaRPr lang="uk-UA" sz="1800" dirty="0"/>
          </a:p>
          <a:p>
            <a:r>
              <a:rPr lang="uk-UA" sz="1800" dirty="0" smtClean="0"/>
              <a:t>3.Тренування пам'яті</a:t>
            </a:r>
          </a:p>
          <a:p>
            <a:r>
              <a:rPr lang="uk-UA" sz="1800" dirty="0"/>
              <a:t>4.Можливість подорожувати без побоювання бути незрозумілим</a:t>
            </a:r>
          </a:p>
          <a:p>
            <a:r>
              <a:rPr lang="uk-UA" sz="1800" dirty="0"/>
              <a:t>5.Розширення вашого кола </a:t>
            </a:r>
            <a:r>
              <a:rPr lang="uk-UA" sz="1800" dirty="0" smtClean="0"/>
              <a:t>спілкування</a:t>
            </a:r>
          </a:p>
          <a:p>
            <a:r>
              <a:rPr lang="uk-UA" sz="1800" dirty="0"/>
              <a:t>6.Нові </a:t>
            </a:r>
            <a:r>
              <a:rPr lang="uk-UA" sz="1800" dirty="0" smtClean="0"/>
              <a:t>можливості</a:t>
            </a:r>
            <a:endParaRPr lang="uk-UA" dirty="0"/>
          </a:p>
          <a:p>
            <a:endParaRPr lang="uk-UA" b="1" dirty="0" smtClean="0"/>
          </a:p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360532"/>
            <a:ext cx="1728192" cy="1732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192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2159" y="476672"/>
            <a:ext cx="6347713" cy="659160"/>
          </a:xfrm>
        </p:spPr>
        <p:txBody>
          <a:bodyPr>
            <a:noAutofit/>
          </a:bodyPr>
          <a:lstStyle/>
          <a:p>
            <a:pPr algn="ctr"/>
            <a:r>
              <a:rPr lang="uk-UA" sz="4400" dirty="0" smtClean="0"/>
              <a:t>Автобан</a:t>
            </a:r>
            <a:endParaRPr lang="uk-UA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259631" y="1772816"/>
            <a:ext cx="6912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Автобан – це швидкісна автомагістраль, яка є винятково вигідною для нашої країни. Завдяки цим автошляхам можна пришвидшити транзит вантажів та пасажирів. </a:t>
            </a:r>
            <a:r>
              <a:rPr lang="uk-UA" dirty="0" smtClean="0"/>
              <a:t>Зважаючи </a:t>
            </a:r>
            <a:r>
              <a:rPr lang="uk-UA" dirty="0"/>
              <a:t>на те, що Волинська область межує з двома країнами було б досить вигідно провести на її території автобан, який би з’єднував західну частину нашої країни зі східною. Також є можливість зробити цю дорогу платною, щоб покривало витрати на ремонт, а в майбутньому принесли б додаткові кошти у бюджет країни.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7" y="4715812"/>
            <a:ext cx="2388691" cy="15935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046" y="4869160"/>
            <a:ext cx="2640293" cy="15841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70" y="4715812"/>
            <a:ext cx="1844438" cy="123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93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6347713" cy="731168"/>
          </a:xfrm>
        </p:spPr>
        <p:txBody>
          <a:bodyPr/>
          <a:lstStyle/>
          <a:p>
            <a:pPr algn="ctr"/>
            <a:r>
              <a:rPr lang="uk-UA" dirty="0" smtClean="0"/>
              <a:t>Екологія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919809"/>
            <a:ext cx="68407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Невирішене </a:t>
            </a:r>
            <a:r>
              <a:rPr lang="uk-UA" sz="1400" dirty="0"/>
              <a:t>питання очищення від забруднення нафтопродуктами ґрунтів, підземних водоносних горизонтів в районі авіаційно-технічної бази м. Луцька. Існує загроза забруднення нафтопродуктами р. Стир; Щоб покращити ситуацію потрібно створювати і запроваджувати високоефективне газо-і водоочисне устаткування та контрольно вимірювальні прилади. </a:t>
            </a:r>
            <a:br>
              <a:rPr lang="uk-UA" sz="1400" dirty="0"/>
            </a:br>
            <a:r>
              <a:rPr lang="uk-UA" sz="1400" dirty="0"/>
              <a:t>Забруднення повітря та зміна його складу внаслідок промислових та інших викидів у атмосферу. Основними забруднювачами атмосферного повітря у Волинській області є підприємства гірничо-добувної і будівельної промисловості, цукрові заводи, котельні, Волинське лінійне виробниче управління магістральних газопроводів. Необхідно запровадити припинення вирубування лісів, особливо тропічних, забезпечення раціонального лісокористування, за якого кількість посаджених дерев значно перевищує кількість </a:t>
            </a:r>
            <a:r>
              <a:rPr lang="uk-UA" sz="1400" dirty="0" smtClean="0"/>
              <a:t>вирубаних. Також у Волинській </a:t>
            </a:r>
            <a:r>
              <a:rPr lang="uk-UA" sz="1400" dirty="0"/>
              <a:t>області дуже гостро стоїть питання збереження популяції зубрів. Потрібно заборонити полювання на тварин, що перебувають на межі знищення.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32" y="4260333"/>
            <a:ext cx="1985797" cy="14893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914389"/>
            <a:ext cx="2088232" cy="16705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365104"/>
            <a:ext cx="2460444" cy="184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9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058745" cy="947192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 smtClean="0"/>
              <a:t>Експлуатація газового родовища з вмістом  сірководневих домішок</a:t>
            </a:r>
            <a:endParaRPr lang="uk-UA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188604" y="1556792"/>
            <a:ext cx="6768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/>
              <a:t>Економічна ситуація в нашій державі вимагає використання енергоносіїв, зокрема природного газу, що міститься в малих родовищах України, тому розробка малих родовищ є однією з першочергових завдань сьогодення. Але </a:t>
            </a:r>
            <a:r>
              <a:rPr lang="uk-UA" sz="1600" dirty="0" smtClean="0"/>
              <a:t>газ малих </a:t>
            </a:r>
            <a:r>
              <a:rPr lang="uk-UA" sz="1600" dirty="0"/>
              <a:t>родовищ </a:t>
            </a:r>
            <a:r>
              <a:rPr lang="uk-UA" sz="1600" dirty="0" err="1" smtClean="0"/>
              <a:t>Лукачінського</a:t>
            </a:r>
            <a:r>
              <a:rPr lang="uk-UA" sz="1600" dirty="0" smtClean="0"/>
              <a:t> району містить </a:t>
            </a:r>
            <a:r>
              <a:rPr lang="uk-UA" sz="1600" dirty="0"/>
              <a:t>сірководневі </a:t>
            </a:r>
            <a:r>
              <a:rPr lang="uk-UA" sz="1600" dirty="0" smtClean="0"/>
              <a:t>домішки. Наявність </a:t>
            </a:r>
            <a:r>
              <a:rPr lang="uk-UA" sz="1600" dirty="0"/>
              <a:t>системи очищення газу від сірководню не усуває проблеми його </a:t>
            </a:r>
            <a:r>
              <a:rPr lang="uk-UA" sz="1600" dirty="0" smtClean="0"/>
              <a:t>переробки. </a:t>
            </a:r>
            <a:r>
              <a:rPr lang="uk-UA" sz="1600" dirty="0"/>
              <a:t>На великих родовищах доцільно видобувати з нього сірку, проте  у випадках малих родовищ </a:t>
            </a:r>
            <a:r>
              <a:rPr lang="uk-UA" sz="1600" dirty="0" smtClean="0"/>
              <a:t>це </a:t>
            </a:r>
            <a:r>
              <a:rPr lang="uk-UA" sz="1600" dirty="0"/>
              <a:t>є </a:t>
            </a:r>
            <a:r>
              <a:rPr lang="uk-UA" sz="1600" dirty="0" err="1" smtClean="0"/>
              <a:t>нерентабельно</a:t>
            </a:r>
            <a:r>
              <a:rPr lang="uk-UA" sz="1600" dirty="0" smtClean="0"/>
              <a:t>. </a:t>
            </a:r>
            <a:r>
              <a:rPr lang="uk-UA" sz="1600" dirty="0"/>
              <a:t>Вирішення проблеми освоєння малих газових </a:t>
            </a:r>
            <a:r>
              <a:rPr lang="uk-UA" sz="1600" dirty="0" smtClean="0"/>
              <a:t>родовищ є </a:t>
            </a:r>
            <a:r>
              <a:rPr lang="uk-UA" sz="1600" dirty="0"/>
              <a:t>змішування природних газів в трубопроводі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135" y="4902712"/>
            <a:ext cx="1592435" cy="1401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05064"/>
            <a:ext cx="2303537" cy="15238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603" y="4165874"/>
            <a:ext cx="2009374" cy="15049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5137783"/>
            <a:ext cx="1963105" cy="130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78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39" y="260648"/>
            <a:ext cx="7058745" cy="1320800"/>
          </a:xfrm>
        </p:spPr>
        <p:txBody>
          <a:bodyPr>
            <a:normAutofit/>
          </a:bodyPr>
          <a:lstStyle/>
          <a:p>
            <a:r>
              <a:rPr lang="uk-UA" dirty="0" smtClean="0"/>
              <a:t>Сміттєзвалище </a:t>
            </a:r>
            <a:r>
              <a:rPr lang="uk-UA" dirty="0"/>
              <a:t>з сортувальним </a:t>
            </a:r>
            <a:r>
              <a:rPr lang="uk-UA" dirty="0" smtClean="0"/>
              <a:t>виробництвом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1916832"/>
            <a:ext cx="73467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Утилізація відходів - завдання </a:t>
            </a:r>
            <a:r>
              <a:rPr lang="uk-UA" dirty="0" err="1"/>
              <a:t>сміттєпереробних</a:t>
            </a:r>
            <a:r>
              <a:rPr lang="uk-UA" dirty="0"/>
              <a:t> заводів, які не тільки зменшили б швидкість розростання звалищ, але сприяли б і вторинному використанню </a:t>
            </a:r>
            <a:r>
              <a:rPr lang="uk-UA" dirty="0" smtClean="0"/>
              <a:t>ресурсів. Тому </a:t>
            </a:r>
            <a:r>
              <a:rPr lang="uk-UA" dirty="0"/>
              <a:t>будувати нові </a:t>
            </a:r>
            <a:r>
              <a:rPr lang="uk-UA" dirty="0" err="1" smtClean="0"/>
              <a:t>сміттєпереробні</a:t>
            </a:r>
            <a:r>
              <a:rPr lang="uk-UA" dirty="0" smtClean="0"/>
              <a:t> </a:t>
            </a:r>
            <a:r>
              <a:rPr lang="uk-UA" dirty="0"/>
              <a:t>заводи </a:t>
            </a:r>
            <a:r>
              <a:rPr lang="uk-UA" dirty="0" smtClean="0"/>
              <a:t>необхідно, оскільки </a:t>
            </a:r>
            <a:r>
              <a:rPr lang="uk-UA" dirty="0"/>
              <a:t>вони допомагатимуть вирішити актуальні екологічні проблеми </a:t>
            </a:r>
            <a:r>
              <a:rPr lang="uk-UA" dirty="0" smtClean="0"/>
              <a:t>Волині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669341" y="3573016"/>
            <a:ext cx="8383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C00000"/>
                </a:solidFill>
              </a:rPr>
              <a:t>Правильна світова практика сортування сміття – це «принцип трьох R»: «</a:t>
            </a:r>
            <a:r>
              <a:rPr lang="uk-UA" dirty="0" err="1">
                <a:solidFill>
                  <a:srgbClr val="C00000"/>
                </a:solidFill>
              </a:rPr>
              <a:t>Reduce</a:t>
            </a:r>
            <a:r>
              <a:rPr lang="uk-UA" dirty="0">
                <a:solidFill>
                  <a:srgbClr val="C00000"/>
                </a:solidFill>
              </a:rPr>
              <a:t>» (зменшуй споживання), «</a:t>
            </a:r>
            <a:r>
              <a:rPr lang="uk-UA" dirty="0" err="1">
                <a:solidFill>
                  <a:srgbClr val="C00000"/>
                </a:solidFill>
              </a:rPr>
              <a:t>Reuse</a:t>
            </a:r>
            <a:r>
              <a:rPr lang="uk-UA" dirty="0">
                <a:solidFill>
                  <a:srgbClr val="C00000"/>
                </a:solidFill>
              </a:rPr>
              <a:t>» (використовуй повторно), «</a:t>
            </a:r>
            <a:r>
              <a:rPr lang="uk-UA" dirty="0" err="1">
                <a:solidFill>
                  <a:srgbClr val="C00000"/>
                </a:solidFill>
              </a:rPr>
              <a:t>Recycle</a:t>
            </a:r>
            <a:r>
              <a:rPr lang="uk-UA" dirty="0">
                <a:solidFill>
                  <a:srgbClr val="C00000"/>
                </a:solidFill>
              </a:rPr>
              <a:t>» (переробляй).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509120"/>
            <a:ext cx="2946451" cy="16696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725144"/>
            <a:ext cx="2522984" cy="18021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20" y="4398203"/>
            <a:ext cx="2126016" cy="141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9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03646" y="260648"/>
            <a:ext cx="6347713" cy="7311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4400" dirty="0" smtClean="0">
                <a:solidFill>
                  <a:srgbClr val="0070C0"/>
                </a:solidFill>
              </a:rPr>
              <a:t>Економіка</a:t>
            </a:r>
            <a:endParaRPr lang="uk-UA" sz="44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8364" y="1579822"/>
            <a:ext cx="7558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Пріоритети </a:t>
            </a:r>
            <a:r>
              <a:rPr lang="uk-UA" sz="2400" dirty="0"/>
              <a:t>детінізації </a:t>
            </a:r>
            <a:r>
              <a:rPr lang="uk-UA" sz="2400" dirty="0" smtClean="0"/>
              <a:t>економіки</a:t>
            </a:r>
            <a:endParaRPr lang="uk-UA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98364" y="2629493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</a:t>
            </a:r>
            <a:r>
              <a:rPr lang="ru-RU" sz="2000" dirty="0" smtClean="0"/>
              <a:t>.Посилення </a:t>
            </a:r>
            <a:r>
              <a:rPr lang="ru-RU" sz="2000" dirty="0" err="1"/>
              <a:t>ринкового</a:t>
            </a:r>
            <a:r>
              <a:rPr lang="ru-RU" sz="2000" dirty="0"/>
              <a:t> </a:t>
            </a:r>
            <a:r>
              <a:rPr lang="ru-RU" sz="2000" dirty="0" err="1"/>
              <a:t>регулювання</a:t>
            </a:r>
            <a:r>
              <a:rPr lang="ru-RU" sz="2000" dirty="0"/>
              <a:t> </a:t>
            </a:r>
            <a:r>
              <a:rPr lang="ru-RU" sz="2000" dirty="0" err="1"/>
              <a:t>економіки</a:t>
            </a:r>
            <a:r>
              <a:rPr lang="ru-RU" sz="2000" dirty="0"/>
              <a:t> та </a:t>
            </a:r>
            <a:r>
              <a:rPr lang="ru-RU" sz="2000" dirty="0" err="1"/>
              <a:t>проведення</a:t>
            </a:r>
            <a:r>
              <a:rPr lang="ru-RU" sz="2000" dirty="0"/>
              <a:t> </a:t>
            </a:r>
            <a:r>
              <a:rPr lang="ru-RU" sz="2000" dirty="0" err="1"/>
              <a:t>антикоруп</a:t>
            </a:r>
            <a:r>
              <a:rPr lang="ru-RU" sz="2000" dirty="0" err="1">
                <a:solidFill>
                  <a:srgbClr val="0070C0"/>
                </a:solidFill>
              </a:rPr>
              <a:t>ці</a:t>
            </a:r>
            <a:r>
              <a:rPr lang="ru-RU" sz="2000" dirty="0" err="1"/>
              <a:t>йно</a:t>
            </a:r>
            <a:r>
              <a:rPr lang="ru-RU" sz="2000" dirty="0" err="1">
                <a:solidFill>
                  <a:srgbClr val="0070C0"/>
                </a:solidFill>
              </a:rPr>
              <a:t>ї</a:t>
            </a:r>
            <a:r>
              <a:rPr lang="ru-RU" sz="2000" dirty="0"/>
              <a:t> </a:t>
            </a:r>
            <a:r>
              <a:rPr lang="ru-RU" sz="2000" dirty="0" err="1" smtClean="0"/>
              <a:t>реформи</a:t>
            </a:r>
            <a:endParaRPr lang="uk-UA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98364" y="3605310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2</a:t>
            </a:r>
            <a:r>
              <a:rPr lang="uk-UA" sz="2000" dirty="0" smtClean="0"/>
              <a:t>.</a:t>
            </a:r>
            <a:r>
              <a:rPr lang="ru-RU" sz="2000" dirty="0"/>
              <a:t> </a:t>
            </a:r>
            <a:r>
              <a:rPr lang="ru-RU" sz="2000" dirty="0" err="1"/>
              <a:t>Податкова</a:t>
            </a:r>
            <a:r>
              <a:rPr lang="ru-RU" sz="2000" dirty="0"/>
              <a:t> реф</a:t>
            </a:r>
            <a:r>
              <a:rPr lang="ru-RU" sz="2000" dirty="0">
                <a:solidFill>
                  <a:srgbClr val="0070C0"/>
                </a:solidFill>
              </a:rPr>
              <a:t>орм</a:t>
            </a:r>
            <a:r>
              <a:rPr lang="ru-RU" sz="2000" dirty="0"/>
              <a:t>а </a:t>
            </a:r>
            <a:r>
              <a:rPr lang="ru-RU" sz="2000" dirty="0" err="1"/>
              <a:t>ма</a:t>
            </a:r>
            <a:r>
              <a:rPr lang="ru-RU" sz="2000" dirty="0" err="1">
                <a:solidFill>
                  <a:srgbClr val="0070C0"/>
                </a:solidFill>
              </a:rPr>
              <a:t>є</a:t>
            </a:r>
            <a:r>
              <a:rPr lang="ru-RU" sz="2000" dirty="0"/>
              <a:t> б</a:t>
            </a:r>
            <a:r>
              <a:rPr lang="ru-RU" sz="2000" dirty="0">
                <a:solidFill>
                  <a:srgbClr val="0070C0"/>
                </a:solidFill>
              </a:rPr>
              <a:t>ути</a:t>
            </a:r>
            <a:r>
              <a:rPr lang="ru-RU" sz="2000" dirty="0"/>
              <a:t> направлена на </a:t>
            </a:r>
            <a:r>
              <a:rPr lang="uk-UA" sz="2000" dirty="0" smtClean="0"/>
              <a:t>детінізац</a:t>
            </a:r>
            <a:r>
              <a:rPr lang="uk-UA" sz="2000" dirty="0" smtClean="0">
                <a:solidFill>
                  <a:srgbClr val="0070C0"/>
                </a:solidFill>
              </a:rPr>
              <a:t>ію</a:t>
            </a:r>
            <a:r>
              <a:rPr lang="uk-UA" sz="2000" dirty="0" smtClean="0"/>
              <a:t> </a:t>
            </a:r>
            <a:r>
              <a:rPr lang="uk-UA" sz="2000" dirty="0"/>
              <a:t>ф</a:t>
            </a:r>
            <a:r>
              <a:rPr lang="uk-UA" sz="2000" dirty="0">
                <a:solidFill>
                  <a:srgbClr val="0070C0"/>
                </a:solidFill>
              </a:rPr>
              <a:t>іна</a:t>
            </a:r>
            <a:r>
              <a:rPr lang="uk-UA" sz="2000" dirty="0"/>
              <a:t>н</a:t>
            </a:r>
            <a:r>
              <a:rPr lang="uk-UA" sz="2000" dirty="0">
                <a:solidFill>
                  <a:srgbClr val="0070C0"/>
                </a:solidFill>
              </a:rPr>
              <a:t>сови</a:t>
            </a:r>
            <a:r>
              <a:rPr lang="uk-UA" sz="2000" dirty="0"/>
              <a:t>х п</a:t>
            </a:r>
            <a:r>
              <a:rPr lang="uk-UA" sz="2000" dirty="0">
                <a:solidFill>
                  <a:srgbClr val="0070C0"/>
                </a:solidFill>
              </a:rPr>
              <a:t>от</a:t>
            </a:r>
            <a:r>
              <a:rPr lang="uk-UA" sz="2000" dirty="0"/>
              <a:t>оків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8364" y="4581128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3</a:t>
            </a:r>
            <a:r>
              <a:rPr lang="uk-UA" sz="2000" dirty="0"/>
              <a:t>. Рефор</a:t>
            </a:r>
            <a:r>
              <a:rPr lang="uk-UA" sz="2000" dirty="0">
                <a:solidFill>
                  <a:srgbClr val="0070C0"/>
                </a:solidFill>
              </a:rPr>
              <a:t>м</a:t>
            </a:r>
            <a:r>
              <a:rPr lang="uk-UA" sz="2000" dirty="0"/>
              <a:t>а </a:t>
            </a:r>
            <a:r>
              <a:rPr lang="uk-UA" sz="2000" dirty="0">
                <a:solidFill>
                  <a:srgbClr val="0070C0"/>
                </a:solidFill>
              </a:rPr>
              <a:t>банк</a:t>
            </a:r>
            <a:r>
              <a:rPr lang="uk-UA" sz="2000" dirty="0"/>
              <a:t>ів</a:t>
            </a:r>
            <a:r>
              <a:rPr lang="uk-UA" sz="2000" dirty="0">
                <a:solidFill>
                  <a:srgbClr val="0070C0"/>
                </a:solidFill>
              </a:rPr>
              <a:t>ськ</a:t>
            </a:r>
            <a:r>
              <a:rPr lang="uk-UA" sz="2000" dirty="0"/>
              <a:t>ої </a:t>
            </a:r>
            <a:r>
              <a:rPr lang="uk-UA" sz="2000" dirty="0">
                <a:solidFill>
                  <a:srgbClr val="0070C0"/>
                </a:solidFill>
              </a:rPr>
              <a:t>си</a:t>
            </a:r>
            <a:r>
              <a:rPr lang="uk-UA" sz="2000" dirty="0"/>
              <a:t>ст</a:t>
            </a:r>
            <a:r>
              <a:rPr lang="uk-UA" sz="2000" dirty="0">
                <a:solidFill>
                  <a:srgbClr val="0070C0"/>
                </a:solidFill>
              </a:rPr>
              <a:t>еми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82" y="4981238"/>
            <a:ext cx="2123728" cy="1592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721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43608" y="1052736"/>
            <a:ext cx="7704667" cy="1800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800" dirty="0" smtClean="0"/>
              <a:t>Волинь </a:t>
            </a:r>
            <a:r>
              <a:rPr lang="uk-UA" sz="1800" dirty="0"/>
              <a:t>- край унікальної природи, лікувального мікроклімату, самобутнього народного мистецтва і великої історико-культурної спадщини. За наявністю природних рекреаційних ресурсів, які зазнали відносно невеликого антропогенного впливу і добре зберегли рекреаційну здатність, область належить до перспективних регіонів України з розвитку туристично-рекреаційної галузі.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7529" y="377570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Сільський зелений туризм </a:t>
            </a:r>
            <a:r>
              <a:rPr lang="uk-UA" sz="2000" b="1" dirty="0"/>
              <a:t>у Волинській області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14" y="3077945"/>
            <a:ext cx="2555776" cy="19168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219786"/>
            <a:ext cx="3048000" cy="14752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244" y="3058509"/>
            <a:ext cx="2304256" cy="18434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754" y="3002939"/>
            <a:ext cx="2480866" cy="18429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716" y="5129808"/>
            <a:ext cx="2095971" cy="15746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607" y="5219786"/>
            <a:ext cx="2147542" cy="139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16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6188" y="764704"/>
            <a:ext cx="6347713" cy="731168"/>
          </a:xfrm>
        </p:spPr>
        <p:txBody>
          <a:bodyPr>
            <a:noAutofit/>
          </a:bodyPr>
          <a:lstStyle/>
          <a:p>
            <a:pPr algn="ctr"/>
            <a:r>
              <a:rPr lang="uk-UA" sz="4400" dirty="0" smtClean="0"/>
              <a:t>Напрямки розвитку</a:t>
            </a:r>
            <a:endParaRPr lang="uk-UA" sz="44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700733" y="1916832"/>
            <a:ext cx="5978621" cy="3096344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Індустріальний </a:t>
            </a:r>
            <a:r>
              <a:rPr lang="uk-UA" dirty="0" smtClean="0"/>
              <a:t>Парк</a:t>
            </a:r>
          </a:p>
          <a:p>
            <a:r>
              <a:rPr lang="uk-UA" dirty="0"/>
              <a:t>Пропозиція внесення змін у освітню програму.</a:t>
            </a:r>
            <a:endParaRPr lang="uk-UA" dirty="0" smtClean="0"/>
          </a:p>
          <a:p>
            <a:r>
              <a:rPr lang="uk-UA" dirty="0" smtClean="0"/>
              <a:t>Вивчення </a:t>
            </a:r>
            <a:r>
              <a:rPr lang="uk-UA" dirty="0"/>
              <a:t>іноземних мов</a:t>
            </a:r>
            <a:endParaRPr lang="uk-UA" dirty="0" smtClean="0"/>
          </a:p>
          <a:p>
            <a:r>
              <a:rPr lang="uk-UA" dirty="0" smtClean="0"/>
              <a:t>Автобан</a:t>
            </a:r>
          </a:p>
          <a:p>
            <a:r>
              <a:rPr lang="uk-UA" dirty="0" smtClean="0"/>
              <a:t>Екологія	</a:t>
            </a:r>
          </a:p>
          <a:p>
            <a:r>
              <a:rPr lang="uk-UA" dirty="0" smtClean="0"/>
              <a:t>Експлуатація газового родовища</a:t>
            </a:r>
          </a:p>
          <a:p>
            <a:r>
              <a:rPr lang="uk-UA" dirty="0" smtClean="0"/>
              <a:t>Сміттєзвалище </a:t>
            </a:r>
            <a:r>
              <a:rPr lang="uk-UA" dirty="0"/>
              <a:t>з сортувальним </a:t>
            </a:r>
            <a:r>
              <a:rPr lang="uk-UA" dirty="0" smtClean="0"/>
              <a:t>виробництвом</a:t>
            </a:r>
            <a:endParaRPr lang="en-US" dirty="0" smtClean="0"/>
          </a:p>
          <a:p>
            <a:r>
              <a:rPr lang="uk-UA" dirty="0" smtClean="0"/>
              <a:t>Подолання тіньової економіки</a:t>
            </a:r>
          </a:p>
          <a:p>
            <a:r>
              <a:rPr lang="uk-UA" dirty="0"/>
              <a:t>Розвиток сільського зеленого </a:t>
            </a:r>
            <a:r>
              <a:rPr lang="uk-UA" dirty="0" smtClean="0"/>
              <a:t>туризму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885911"/>
            <a:ext cx="2627784" cy="197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8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6175" y="116632"/>
            <a:ext cx="7704667" cy="1027583"/>
          </a:xfrm>
        </p:spPr>
        <p:txBody>
          <a:bodyPr>
            <a:normAutofit/>
          </a:bodyPr>
          <a:lstStyle/>
          <a:p>
            <a:r>
              <a:rPr lang="uk-UA" sz="2700" b="1" dirty="0"/>
              <a:t>Розвитку зеленого туризму в </a:t>
            </a:r>
            <a:r>
              <a:rPr lang="uk-UA" sz="2800" b="1" dirty="0"/>
              <a:t>досліджуваному регіоні </a:t>
            </a:r>
            <a:r>
              <a:rPr lang="uk-UA" sz="2700" b="1" dirty="0" smtClean="0"/>
              <a:t>сприяють </a:t>
            </a:r>
            <a:r>
              <a:rPr lang="uk-UA" sz="2700" b="1" dirty="0"/>
              <a:t>такі передумови</a:t>
            </a:r>
            <a:r>
              <a:rPr lang="uk-UA" sz="2700" b="1" dirty="0" smtClean="0"/>
              <a:t>: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19624" y="1052736"/>
            <a:ext cx="7677767" cy="54006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uk-UA" dirty="0"/>
              <a:t>природні ресурси регіону не зазнали екологічного впливу, зберегли свою рекреаційну здатність і є привабливими для інвестування;</a:t>
            </a:r>
          </a:p>
          <a:p>
            <a:pPr lvl="0"/>
            <a:r>
              <a:rPr lang="uk-UA" dirty="0"/>
              <a:t>м’який лікувальний мікроклімат;</a:t>
            </a:r>
          </a:p>
          <a:p>
            <a:pPr lvl="0"/>
            <a:r>
              <a:rPr lang="uk-UA" dirty="0"/>
              <a:t>наявність родовищ мінеральних вод 4-х типів;</a:t>
            </a:r>
          </a:p>
          <a:p>
            <a:pPr lvl="0"/>
            <a:r>
              <a:rPr lang="uk-UA" dirty="0"/>
              <a:t>лікувальні грязі представлені </a:t>
            </a:r>
            <a:r>
              <a:rPr lang="uk-UA" dirty="0" err="1"/>
              <a:t>торфами</a:t>
            </a:r>
            <a:r>
              <a:rPr lang="uk-UA" dirty="0"/>
              <a:t> та </a:t>
            </a:r>
            <a:r>
              <a:rPr lang="uk-UA" dirty="0" err="1"/>
              <a:t>сапропелями</a:t>
            </a:r>
            <a:r>
              <a:rPr lang="uk-UA" dirty="0"/>
              <a:t>;</a:t>
            </a:r>
          </a:p>
          <a:p>
            <a:pPr lvl="0"/>
            <a:r>
              <a:rPr lang="uk-UA" dirty="0"/>
              <a:t>значні площі в межах області займають лісові масиви. Лісистість території становить 34,8%;</a:t>
            </a:r>
          </a:p>
          <a:p>
            <a:pPr lvl="0"/>
            <a:r>
              <a:rPr lang="uk-UA" dirty="0"/>
              <a:t>наявність у лісах грибних та ягідних місць;</a:t>
            </a:r>
          </a:p>
          <a:p>
            <a:pPr lvl="0"/>
            <a:r>
              <a:rPr lang="uk-UA" dirty="0"/>
              <a:t>унікальні озерні комплекси з чистою і прозорою водою, чудовими піщаними пляжами, естетичною різноманітністю ландшафтів;</a:t>
            </a:r>
          </a:p>
          <a:p>
            <a:pPr lvl="0"/>
            <a:r>
              <a:rPr lang="uk-UA" dirty="0"/>
              <a:t>три території водно-болотяних угідь міжнародного значення;</a:t>
            </a:r>
          </a:p>
          <a:p>
            <a:pPr lvl="0"/>
            <a:r>
              <a:rPr lang="uk-UA" dirty="0" smtClean="0"/>
              <a:t>значна </a:t>
            </a:r>
            <a:r>
              <a:rPr lang="uk-UA" dirty="0"/>
              <a:t>кількість культурно-історичних пам’яток, археологічних знахідок, пам’ятників архітектури;</a:t>
            </a:r>
          </a:p>
          <a:p>
            <a:pPr lvl="0"/>
            <a:r>
              <a:rPr lang="uk-UA" dirty="0"/>
              <a:t>наявність трудових ресурсів для обслуговування туристів;</a:t>
            </a:r>
          </a:p>
          <a:p>
            <a:pPr lvl="0"/>
            <a:r>
              <a:rPr lang="uk-UA" dirty="0"/>
              <a:t>етнографічна різноманітність, що представлена народними ремеслами, фольклором, національним одягом, говірками</a:t>
            </a:r>
            <a:r>
              <a:rPr lang="uk-UA" dirty="0" smtClean="0"/>
              <a:t>;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157192"/>
            <a:ext cx="1113588" cy="148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65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64840"/>
            <a:ext cx="7704856" cy="1224136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uk-UA" sz="5400" dirty="0" smtClean="0">
                <a:solidFill>
                  <a:schemeClr val="accent1">
                    <a:lumMod val="75000"/>
                  </a:schemeClr>
                </a:solidFill>
              </a:rPr>
              <a:t>Індустріальний парк</a:t>
            </a:r>
            <a:endParaRPr lang="uk-UA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700808"/>
            <a:ext cx="8496944" cy="1752600"/>
          </a:xfrm>
        </p:spPr>
        <p:txBody>
          <a:bodyPr>
            <a:normAutofit/>
          </a:bodyPr>
          <a:lstStyle/>
          <a:p>
            <a:r>
              <a:rPr lang="ru-RU" sz="2400" b="1" dirty="0" err="1" smtClean="0">
                <a:solidFill>
                  <a:srgbClr val="92D050"/>
                </a:solidFill>
              </a:rPr>
              <a:t>Індустріальний</a:t>
            </a:r>
            <a:r>
              <a:rPr lang="ru-RU" sz="2400" b="1" dirty="0" smtClean="0">
                <a:solidFill>
                  <a:srgbClr val="92D050"/>
                </a:solidFill>
              </a:rPr>
              <a:t> парк</a:t>
            </a:r>
            <a:r>
              <a:rPr lang="ru-RU" sz="2400" dirty="0" smtClean="0">
                <a:solidFill>
                  <a:srgbClr val="0070C0"/>
                </a:solidFill>
              </a:rPr>
              <a:t>-</a:t>
            </a:r>
            <a:r>
              <a:rPr lang="uk-UA" sz="2400" dirty="0" smtClean="0">
                <a:solidFill>
                  <a:srgbClr val="0070C0"/>
                </a:solidFill>
              </a:rPr>
              <a:t>це </a:t>
            </a:r>
            <a:r>
              <a:rPr lang="uk-UA" sz="2400" dirty="0">
                <a:solidFill>
                  <a:srgbClr val="0070C0"/>
                </a:solidFill>
              </a:rPr>
              <a:t>відповідно відстроєна земельна ділянка, на котрій розташовується необхідна для бізнесу інфраструктура. Створення індустріального парку потрібно для компаній-орендаторів, які можуть розміщати свої складські, виробничі, та офісні приміщення.</a:t>
            </a:r>
          </a:p>
          <a:p>
            <a:endParaRPr lang="uk-UA" sz="2400" dirty="0">
              <a:solidFill>
                <a:srgbClr val="92D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793" y="3893103"/>
            <a:ext cx="3307283" cy="18883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36" y="3893103"/>
            <a:ext cx="3695857" cy="188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07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76864" cy="115212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Характеристика </a:t>
            </a:r>
            <a:b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індустріального парку</a:t>
            </a:r>
            <a:endParaRPr lang="uk-U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916832"/>
            <a:ext cx="7886700" cy="4351338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rgbClr val="0070C0"/>
                </a:solidFill>
              </a:rPr>
              <a:t>Наявність дозволу на використання землі</a:t>
            </a:r>
          </a:p>
          <a:p>
            <a:r>
              <a:rPr lang="uk-UA" sz="2400" dirty="0" smtClean="0">
                <a:solidFill>
                  <a:srgbClr val="0070C0"/>
                </a:solidFill>
              </a:rPr>
              <a:t>Інженерна інфраструктура</a:t>
            </a:r>
          </a:p>
          <a:p>
            <a:r>
              <a:rPr lang="uk-UA" sz="2400" dirty="0">
                <a:solidFill>
                  <a:srgbClr val="0070C0"/>
                </a:solidFill>
              </a:rPr>
              <a:t>Наявність керуючої </a:t>
            </a:r>
            <a:r>
              <a:rPr lang="uk-UA" sz="2400" dirty="0" smtClean="0">
                <a:solidFill>
                  <a:srgbClr val="0070C0"/>
                </a:solidFill>
              </a:rPr>
              <a:t>компанії</a:t>
            </a:r>
          </a:p>
          <a:p>
            <a:r>
              <a:rPr lang="uk-UA" sz="2400" dirty="0" smtClean="0">
                <a:solidFill>
                  <a:srgbClr val="0070C0"/>
                </a:solidFill>
              </a:rPr>
              <a:t>Юридичні </a:t>
            </a:r>
            <a:r>
              <a:rPr lang="uk-UA" sz="2400" dirty="0">
                <a:solidFill>
                  <a:srgbClr val="0070C0"/>
                </a:solidFill>
              </a:rPr>
              <a:t>умови (категорія землі, вид дозволеного використання землі та будівель, наявність погоджень зі службами з питань пожежної, екологічної безпеки, дотримання встановлених законодавством норм і вимог)</a:t>
            </a:r>
            <a:endParaRPr lang="ru-RU" sz="2400" dirty="0" smtClean="0">
              <a:solidFill>
                <a:srgbClr val="0070C0"/>
              </a:solidFill>
            </a:endParaRPr>
          </a:p>
          <a:p>
            <a:endParaRPr lang="uk-UA" sz="2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196" y="4869160"/>
            <a:ext cx="2849072" cy="1604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851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Типові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послуги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управління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індустріальним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парком </a:t>
            </a:r>
            <a:endParaRPr lang="uk-U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132856"/>
            <a:ext cx="7886700" cy="41881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 smtClean="0">
                <a:solidFill>
                  <a:srgbClr val="0070C0"/>
                </a:solidFill>
              </a:rPr>
              <a:t>       Управляюча </a:t>
            </a:r>
            <a:r>
              <a:rPr lang="uk-UA" sz="2400" dirty="0">
                <a:solidFill>
                  <a:srgbClr val="0070C0"/>
                </a:solidFill>
              </a:rPr>
              <a:t>компанія займається</a:t>
            </a:r>
            <a:r>
              <a:rPr lang="uk-UA" sz="2400" dirty="0" smtClean="0">
                <a:solidFill>
                  <a:srgbClr val="0070C0"/>
                </a:solidFill>
              </a:rPr>
              <a:t>:</a:t>
            </a:r>
          </a:p>
          <a:p>
            <a:r>
              <a:rPr lang="uk-UA" sz="2400" dirty="0" smtClean="0">
                <a:solidFill>
                  <a:srgbClr val="0070C0"/>
                </a:solidFill>
              </a:rPr>
              <a:t>Енергопостачання </a:t>
            </a:r>
          </a:p>
          <a:p>
            <a:r>
              <a:rPr lang="uk-UA" sz="2400" dirty="0">
                <a:solidFill>
                  <a:srgbClr val="0070C0"/>
                </a:solidFill>
              </a:rPr>
              <a:t>Управляння інфраструктурою / об'єктами </a:t>
            </a:r>
            <a:r>
              <a:rPr lang="uk-UA" sz="2400" dirty="0" smtClean="0">
                <a:solidFill>
                  <a:srgbClr val="0070C0"/>
                </a:solidFill>
              </a:rPr>
              <a:t>парку</a:t>
            </a:r>
          </a:p>
          <a:p>
            <a:r>
              <a:rPr lang="uk-UA" sz="2400" dirty="0">
                <a:solidFill>
                  <a:srgbClr val="0070C0"/>
                </a:solidFill>
              </a:rPr>
              <a:t>Внутрішньо-паркова логістика </a:t>
            </a:r>
            <a:endParaRPr lang="uk-UA" sz="2400" dirty="0" smtClean="0">
              <a:solidFill>
                <a:srgbClr val="0070C0"/>
              </a:solidFill>
            </a:endParaRPr>
          </a:p>
          <a:p>
            <a:r>
              <a:rPr lang="uk-UA" sz="2400" dirty="0">
                <a:solidFill>
                  <a:srgbClr val="0070C0"/>
                </a:solidFill>
              </a:rPr>
              <a:t>Робота з громадськістю </a:t>
            </a:r>
            <a:endParaRPr lang="uk-UA" sz="2400" dirty="0" smtClean="0">
              <a:solidFill>
                <a:srgbClr val="0070C0"/>
              </a:solidFill>
            </a:endParaRPr>
          </a:p>
          <a:p>
            <a:r>
              <a:rPr lang="uk-UA" sz="2400" dirty="0">
                <a:solidFill>
                  <a:srgbClr val="0070C0"/>
                </a:solidFill>
              </a:rPr>
              <a:t>Менеджмент кризових ситуацій </a:t>
            </a:r>
            <a:endParaRPr lang="uk-UA" sz="2400" dirty="0" smtClean="0">
              <a:solidFill>
                <a:srgbClr val="0070C0"/>
              </a:solidFill>
            </a:endParaRPr>
          </a:p>
          <a:p>
            <a:endParaRPr lang="uk-UA" sz="2400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580240"/>
            <a:ext cx="2691191" cy="1894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134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Світові індустріальні парки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7643" y="1988840"/>
            <a:ext cx="7886700" cy="4351338"/>
          </a:xfrm>
        </p:spPr>
        <p:txBody>
          <a:bodyPr>
            <a:normAutofit/>
          </a:bodyPr>
          <a:lstStyle/>
          <a:p>
            <a:r>
              <a:rPr lang="ru-RU" sz="2400" dirty="0" err="1">
                <a:solidFill>
                  <a:srgbClr val="0070C0"/>
                </a:solidFill>
              </a:rPr>
              <a:t>Силіконова</a:t>
            </a:r>
            <a:r>
              <a:rPr lang="ru-RU" sz="2400" dirty="0">
                <a:solidFill>
                  <a:srgbClr val="0070C0"/>
                </a:solidFill>
              </a:rPr>
              <a:t> Долина, штат </a:t>
            </a:r>
            <a:r>
              <a:rPr lang="ru-RU" sz="2400" dirty="0" err="1">
                <a:solidFill>
                  <a:srgbClr val="0070C0"/>
                </a:solidFill>
              </a:rPr>
              <a:t>Каліфорнія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smtClean="0">
                <a:solidFill>
                  <a:srgbClr val="0070C0"/>
                </a:solidFill>
              </a:rPr>
              <a:t>США</a:t>
            </a:r>
          </a:p>
          <a:p>
            <a:r>
              <a:rPr lang="uk-UA" sz="2400" dirty="0" err="1">
                <a:solidFill>
                  <a:srgbClr val="0070C0"/>
                </a:solidFill>
              </a:rPr>
              <a:t>Калундборг</a:t>
            </a:r>
            <a:r>
              <a:rPr lang="uk-UA" sz="2400" dirty="0">
                <a:solidFill>
                  <a:srgbClr val="0070C0"/>
                </a:solidFill>
              </a:rPr>
              <a:t>, Данія </a:t>
            </a:r>
            <a:endParaRPr lang="uk-UA" sz="2400" dirty="0" smtClean="0">
              <a:solidFill>
                <a:srgbClr val="0070C0"/>
              </a:solidFill>
            </a:endParaRPr>
          </a:p>
          <a:p>
            <a:r>
              <a:rPr lang="uk-UA" sz="2400" dirty="0" err="1" smtClean="0">
                <a:solidFill>
                  <a:srgbClr val="0070C0"/>
                </a:solidFill>
              </a:rPr>
              <a:t>Туен</a:t>
            </a:r>
            <a:r>
              <a:rPr lang="uk-UA" sz="2400" dirty="0" smtClean="0">
                <a:solidFill>
                  <a:srgbClr val="0070C0"/>
                </a:solidFill>
              </a:rPr>
              <a:t> </a:t>
            </a:r>
            <a:r>
              <a:rPr lang="uk-UA" sz="2400" dirty="0" err="1" smtClean="0">
                <a:solidFill>
                  <a:srgbClr val="0070C0"/>
                </a:solidFill>
              </a:rPr>
              <a:t>Мун</a:t>
            </a:r>
            <a:r>
              <a:rPr lang="uk-UA" sz="2400" dirty="0" smtClean="0">
                <a:solidFill>
                  <a:srgbClr val="0070C0"/>
                </a:solidFill>
              </a:rPr>
              <a:t>, Гонг-Конг</a:t>
            </a:r>
          </a:p>
          <a:p>
            <a:r>
              <a:rPr lang="uk-UA" sz="2400" dirty="0" smtClean="0">
                <a:solidFill>
                  <a:srgbClr val="0070C0"/>
                </a:solidFill>
              </a:rPr>
              <a:t>12 </a:t>
            </a:r>
            <a:r>
              <a:rPr lang="uk-UA" sz="2400" dirty="0">
                <a:solidFill>
                  <a:srgbClr val="0070C0"/>
                </a:solidFill>
              </a:rPr>
              <a:t>еко-міст в Японії (</a:t>
            </a:r>
            <a:r>
              <a:rPr lang="uk-UA" sz="2400" dirty="0" err="1">
                <a:solidFill>
                  <a:srgbClr val="0070C0"/>
                </a:solidFill>
              </a:rPr>
              <a:t>Кітакуюші</a:t>
            </a:r>
            <a:r>
              <a:rPr lang="uk-UA" sz="2400" dirty="0">
                <a:solidFill>
                  <a:srgbClr val="0070C0"/>
                </a:solidFill>
              </a:rPr>
              <a:t>, </a:t>
            </a:r>
            <a:r>
              <a:rPr lang="uk-UA" sz="2400" dirty="0" err="1">
                <a:solidFill>
                  <a:srgbClr val="0070C0"/>
                </a:solidFill>
              </a:rPr>
              <a:t>Ітабаші</a:t>
            </a:r>
            <a:r>
              <a:rPr lang="uk-UA" sz="2400" dirty="0">
                <a:solidFill>
                  <a:srgbClr val="0070C0"/>
                </a:solidFill>
              </a:rPr>
              <a:t>), </a:t>
            </a:r>
            <a:r>
              <a:rPr lang="uk-UA" sz="2400" dirty="0" err="1">
                <a:solidFill>
                  <a:srgbClr val="0070C0"/>
                </a:solidFill>
              </a:rPr>
              <a:t>Фуджісава</a:t>
            </a:r>
            <a:r>
              <a:rPr lang="uk-UA" sz="2400" dirty="0">
                <a:solidFill>
                  <a:srgbClr val="0070C0"/>
                </a:solidFill>
              </a:rPr>
              <a:t>, </a:t>
            </a:r>
            <a:r>
              <a:rPr lang="uk-UA" sz="2400" dirty="0" err="1">
                <a:solidFill>
                  <a:srgbClr val="0070C0"/>
                </a:solidFill>
              </a:rPr>
              <a:t>Тойота</a:t>
            </a:r>
            <a:r>
              <a:rPr lang="uk-UA" sz="2400" dirty="0">
                <a:solidFill>
                  <a:srgbClr val="0070C0"/>
                </a:solidFill>
              </a:rPr>
              <a:t>-Сіті </a:t>
            </a:r>
            <a:endParaRPr lang="uk-UA" sz="2400" dirty="0" smtClean="0">
              <a:solidFill>
                <a:srgbClr val="0070C0"/>
              </a:solidFill>
            </a:endParaRPr>
          </a:p>
          <a:p>
            <a:r>
              <a:rPr lang="uk-UA" sz="2400" dirty="0">
                <a:solidFill>
                  <a:srgbClr val="0070C0"/>
                </a:solidFill>
              </a:rPr>
              <a:t>понад 100 інших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472" y="4797363"/>
            <a:ext cx="2620786" cy="17454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986" y="4797363"/>
            <a:ext cx="2412015" cy="17515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04" y="4797363"/>
            <a:ext cx="2644611" cy="174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48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Основні вимоги створення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060848"/>
            <a:ext cx="7886700" cy="4351338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Земля </a:t>
            </a:r>
            <a:r>
              <a:rPr lang="ru-RU" sz="2800" dirty="0" err="1">
                <a:solidFill>
                  <a:srgbClr val="0070C0"/>
                </a:solidFill>
              </a:rPr>
              <a:t>державної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чи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комунальної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власності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надається</a:t>
            </a:r>
            <a:r>
              <a:rPr lang="ru-RU" sz="2800" dirty="0">
                <a:solidFill>
                  <a:srgbClr val="0070C0"/>
                </a:solidFill>
              </a:rPr>
              <a:t> на правах </a:t>
            </a:r>
            <a:r>
              <a:rPr lang="ru-RU" sz="2800" dirty="0" err="1">
                <a:solidFill>
                  <a:srgbClr val="0070C0"/>
                </a:solidFill>
              </a:rPr>
              <a:t>оренди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керуючій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компанії</a:t>
            </a:r>
            <a:endParaRPr lang="ru-RU" sz="2800" dirty="0" smtClean="0">
              <a:solidFill>
                <a:srgbClr val="0070C0"/>
              </a:solidFill>
            </a:endParaRPr>
          </a:p>
          <a:p>
            <a:r>
              <a:rPr lang="ru-RU" sz="2800" dirty="0">
                <a:solidFill>
                  <a:srgbClr val="0070C0"/>
                </a:solidFill>
              </a:rPr>
              <a:t>Строк </a:t>
            </a:r>
            <a:r>
              <a:rPr lang="ru-RU" sz="2800" dirty="0" err="1">
                <a:solidFill>
                  <a:srgbClr val="0070C0"/>
                </a:solidFill>
              </a:rPr>
              <a:t>використання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землі</a:t>
            </a:r>
            <a:r>
              <a:rPr lang="ru-RU" sz="2800" dirty="0">
                <a:solidFill>
                  <a:srgbClr val="0070C0"/>
                </a:solidFill>
              </a:rPr>
              <a:t> – не </a:t>
            </a:r>
            <a:r>
              <a:rPr lang="ru-RU" sz="2800" dirty="0" err="1">
                <a:solidFill>
                  <a:srgbClr val="0070C0"/>
                </a:solidFill>
              </a:rPr>
              <a:t>менше</a:t>
            </a:r>
            <a:r>
              <a:rPr lang="ru-RU" sz="2800" dirty="0">
                <a:solidFill>
                  <a:srgbClr val="0070C0"/>
                </a:solidFill>
              </a:rPr>
              <a:t> 30 </a:t>
            </a:r>
            <a:r>
              <a:rPr lang="ru-RU" sz="2800" dirty="0" err="1">
                <a:solidFill>
                  <a:srgbClr val="0070C0"/>
                </a:solidFill>
              </a:rPr>
              <a:t>років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endParaRPr lang="ru-RU" sz="2800" dirty="0" smtClean="0">
              <a:solidFill>
                <a:srgbClr val="0070C0"/>
              </a:solidFill>
            </a:endParaRPr>
          </a:p>
          <a:p>
            <a:r>
              <a:rPr lang="ru-RU" sz="2800" dirty="0">
                <a:solidFill>
                  <a:srgbClr val="0070C0"/>
                </a:solidFill>
              </a:rPr>
              <a:t>Повинно </a:t>
            </a:r>
            <a:r>
              <a:rPr lang="ru-RU" sz="2800" dirty="0" err="1">
                <a:solidFill>
                  <a:srgbClr val="0070C0"/>
                </a:solidFill>
              </a:rPr>
              <a:t>відповідати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санітарно-епідеміологічним</a:t>
            </a:r>
            <a:r>
              <a:rPr lang="ru-RU" sz="2800" dirty="0">
                <a:solidFill>
                  <a:srgbClr val="0070C0"/>
                </a:solidFill>
              </a:rPr>
              <a:t> та </a:t>
            </a:r>
            <a:r>
              <a:rPr lang="ru-RU" sz="2800" dirty="0" err="1">
                <a:solidFill>
                  <a:srgbClr val="0070C0"/>
                </a:solidFill>
              </a:rPr>
              <a:t>екологічним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вимогам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endParaRPr lang="uk-UA" sz="2800" dirty="0">
              <a:solidFill>
                <a:srgbClr val="0070C0"/>
              </a:solidFill>
            </a:endParaRPr>
          </a:p>
        </p:txBody>
      </p:sp>
      <p:pic>
        <p:nvPicPr>
          <p:cNvPr id="5122" name="Picture 2" descr="C:\Users\Dima\Desktop\2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36517"/>
            <a:ext cx="3079254" cy="229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8144" y="4653136"/>
            <a:ext cx="180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</a:t>
            </a:r>
            <a:r>
              <a:rPr lang="ru-RU" sz="2200" b="1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ділянки</a:t>
            </a:r>
            <a:r>
              <a:rPr lang="ru-RU" sz="2200" b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200" b="1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</a:t>
            </a:r>
            <a:r>
              <a:rPr lang="ru-RU" sz="2200" b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15 до 700 </a:t>
            </a:r>
            <a:r>
              <a:rPr lang="ru-RU" sz="2200" b="1" dirty="0" smtClean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га</a:t>
            </a:r>
            <a:endParaRPr lang="uk-UA" sz="2200" b="1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00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Сектори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-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постачальники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сировини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для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переробки</a:t>
            </a:r>
            <a:endParaRPr lang="uk-U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22818" y="2148697"/>
            <a:ext cx="198810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Роздрібна</a:t>
            </a:r>
            <a:r>
              <a:rPr lang="ru-RU" sz="2400" dirty="0" smtClean="0"/>
              <a:t> </a:t>
            </a:r>
            <a:r>
              <a:rPr lang="ru-RU" sz="2400" dirty="0" err="1" smtClean="0"/>
              <a:t>торгівля</a:t>
            </a:r>
            <a:endParaRPr lang="uk-UA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25549" y="3475112"/>
            <a:ext cx="216024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/>
              <a:t>Хімічна промисловість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81700" y="5043772"/>
            <a:ext cx="175334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Електронна та електрична техніка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24000" y="5043772"/>
            <a:ext cx="175334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/>
              <a:t>Будівництво</a:t>
            </a:r>
          </a:p>
        </p:txBody>
      </p:sp>
      <p:sp>
        <p:nvSpPr>
          <p:cNvPr id="11" name="Дуга 10"/>
          <p:cNvSpPr/>
          <p:nvPr/>
        </p:nvSpPr>
        <p:spPr>
          <a:xfrm>
            <a:off x="4135044" y="2704959"/>
            <a:ext cx="2350325" cy="1684553"/>
          </a:xfrm>
          <a:prstGeom prst="arc">
            <a:avLst>
              <a:gd name="adj1" fmla="val 16125276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Дуга 11"/>
          <p:cNvSpPr/>
          <p:nvPr/>
        </p:nvSpPr>
        <p:spPr>
          <a:xfrm rot="16200000">
            <a:off x="2995592" y="2261103"/>
            <a:ext cx="1684550" cy="2572265"/>
          </a:xfrm>
          <a:prstGeom prst="arc">
            <a:avLst>
              <a:gd name="adj1" fmla="val 15392063"/>
              <a:gd name="adj2" fmla="val 69190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Дуга 12"/>
          <p:cNvSpPr/>
          <p:nvPr/>
        </p:nvSpPr>
        <p:spPr>
          <a:xfrm rot="8072154">
            <a:off x="3375196" y="3516269"/>
            <a:ext cx="2283824" cy="2484657"/>
          </a:xfrm>
          <a:prstGeom prst="arc">
            <a:avLst>
              <a:gd name="adj1" fmla="val 15841858"/>
              <a:gd name="adj2" fmla="val 38230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Дуга 13"/>
          <p:cNvSpPr/>
          <p:nvPr/>
        </p:nvSpPr>
        <p:spPr>
          <a:xfrm rot="5400000">
            <a:off x="5167687" y="3877093"/>
            <a:ext cx="1450713" cy="1184650"/>
          </a:xfrm>
          <a:prstGeom prst="arc">
            <a:avLst>
              <a:gd name="adj1" fmla="val 15405742"/>
              <a:gd name="adj2" fmla="val 32917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Дуга 14"/>
          <p:cNvSpPr/>
          <p:nvPr/>
        </p:nvSpPr>
        <p:spPr>
          <a:xfrm rot="16200000">
            <a:off x="2434814" y="3860982"/>
            <a:ext cx="1415602" cy="1181760"/>
          </a:xfrm>
          <a:prstGeom prst="arc">
            <a:avLst>
              <a:gd name="adj1" fmla="val 9975227"/>
              <a:gd name="adj2" fmla="val 1687797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51314" y="3475112"/>
            <a:ext cx="216024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/>
              <a:t>Органічні відходи домогосподарств </a:t>
            </a:r>
          </a:p>
        </p:txBody>
      </p:sp>
    </p:spTree>
    <p:extLst>
      <p:ext uri="{BB962C8B-B14F-4D97-AF65-F5344CB8AC3E}">
        <p14:creationId xmlns:p14="http://schemas.microsoft.com/office/powerpoint/2010/main" val="116259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Переваги для учасників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err="1">
                <a:solidFill>
                  <a:srgbClr val="0070C0"/>
                </a:solidFill>
              </a:rPr>
              <a:t>Пільговий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митний</a:t>
            </a:r>
            <a:r>
              <a:rPr lang="ru-RU" sz="2000" dirty="0">
                <a:solidFill>
                  <a:srgbClr val="0070C0"/>
                </a:solidFill>
              </a:rPr>
              <a:t> тариф та </a:t>
            </a:r>
            <a:r>
              <a:rPr lang="ru-RU" sz="2000" dirty="0" err="1">
                <a:solidFill>
                  <a:srgbClr val="0070C0"/>
                </a:solidFill>
              </a:rPr>
              <a:t>відсутність</a:t>
            </a:r>
            <a:r>
              <a:rPr lang="ru-RU" sz="2000" dirty="0">
                <a:solidFill>
                  <a:srgbClr val="0070C0"/>
                </a:solidFill>
              </a:rPr>
              <a:t> ПДВ на </a:t>
            </a:r>
            <a:r>
              <a:rPr lang="ru-RU" sz="2000" dirty="0" err="1">
                <a:solidFill>
                  <a:srgbClr val="0070C0"/>
                </a:solidFill>
              </a:rPr>
              <a:t>ввезене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обладнання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 smtClean="0">
              <a:solidFill>
                <a:srgbClr val="0070C0"/>
              </a:solidFill>
            </a:endParaRPr>
          </a:p>
          <a:p>
            <a:r>
              <a:rPr lang="ru-RU" sz="2000" dirty="0" err="1">
                <a:solidFill>
                  <a:srgbClr val="0070C0"/>
                </a:solidFill>
              </a:rPr>
              <a:t>Пільгові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умови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оподаткування</a:t>
            </a:r>
            <a:r>
              <a:rPr lang="ru-RU" sz="2000" dirty="0">
                <a:solidFill>
                  <a:srgbClr val="0070C0"/>
                </a:solidFill>
              </a:rPr>
              <a:t>, </a:t>
            </a:r>
            <a:r>
              <a:rPr lang="ru-RU" sz="2000" dirty="0" err="1">
                <a:solidFill>
                  <a:srgbClr val="0070C0"/>
                </a:solidFill>
              </a:rPr>
              <a:t>включно</a:t>
            </a:r>
            <a:r>
              <a:rPr lang="ru-RU" sz="2000" dirty="0">
                <a:solidFill>
                  <a:srgbClr val="0070C0"/>
                </a:solidFill>
              </a:rPr>
              <a:t> 50% оплати </a:t>
            </a:r>
            <a:r>
              <a:rPr lang="ru-RU" sz="2000" dirty="0" err="1">
                <a:solidFill>
                  <a:srgbClr val="0070C0"/>
                </a:solidFill>
              </a:rPr>
              <a:t>податку</a:t>
            </a:r>
            <a:r>
              <a:rPr lang="ru-RU" sz="2000" dirty="0">
                <a:solidFill>
                  <a:srgbClr val="0070C0"/>
                </a:solidFill>
              </a:rPr>
              <a:t> на </a:t>
            </a:r>
            <a:r>
              <a:rPr lang="ru-RU" sz="2000" dirty="0" err="1" smtClean="0">
                <a:solidFill>
                  <a:srgbClr val="0070C0"/>
                </a:solidFill>
              </a:rPr>
              <a:t>прибуток</a:t>
            </a:r>
            <a:endParaRPr lang="ru-RU" sz="2000" dirty="0" smtClean="0">
              <a:solidFill>
                <a:srgbClr val="0070C0"/>
              </a:solidFill>
            </a:endParaRPr>
          </a:p>
          <a:p>
            <a:r>
              <a:rPr lang="ru-RU" sz="2000" dirty="0" err="1">
                <a:solidFill>
                  <a:srgbClr val="0070C0"/>
                </a:solidFill>
              </a:rPr>
              <a:t>Надання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території</a:t>
            </a:r>
            <a:r>
              <a:rPr lang="ru-RU" sz="2000" dirty="0">
                <a:solidFill>
                  <a:srgbClr val="0070C0"/>
                </a:solidFill>
              </a:rPr>
              <a:t> та </a:t>
            </a:r>
            <a:r>
              <a:rPr lang="ru-RU" sz="2000" dirty="0" err="1">
                <a:solidFill>
                  <a:srgbClr val="0070C0"/>
                </a:solidFill>
              </a:rPr>
              <a:t>інфраструктури</a:t>
            </a:r>
            <a:r>
              <a:rPr lang="ru-RU" sz="2000" dirty="0">
                <a:solidFill>
                  <a:srgbClr val="0070C0"/>
                </a:solidFill>
              </a:rPr>
              <a:t> (</a:t>
            </a:r>
            <a:r>
              <a:rPr lang="ru-RU" sz="2000" dirty="0" err="1">
                <a:solidFill>
                  <a:srgbClr val="0070C0"/>
                </a:solidFill>
              </a:rPr>
              <a:t>електроенергія</a:t>
            </a:r>
            <a:r>
              <a:rPr lang="ru-RU" sz="2000" dirty="0">
                <a:solidFill>
                  <a:srgbClr val="0070C0"/>
                </a:solidFill>
              </a:rPr>
              <a:t>, вода, газ, </a:t>
            </a:r>
            <a:r>
              <a:rPr lang="ru-RU" sz="2000" dirty="0" err="1">
                <a:solidFill>
                  <a:srgbClr val="0070C0"/>
                </a:solidFill>
              </a:rPr>
              <a:t>каналізація</a:t>
            </a:r>
            <a:r>
              <a:rPr lang="ru-RU" sz="2000" dirty="0">
                <a:solidFill>
                  <a:srgbClr val="0070C0"/>
                </a:solidFill>
              </a:rPr>
              <a:t>) за </a:t>
            </a:r>
            <a:r>
              <a:rPr lang="ru-RU" sz="2000" dirty="0" err="1">
                <a:solidFill>
                  <a:srgbClr val="0070C0"/>
                </a:solidFill>
              </a:rPr>
              <a:t>рахунок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місцевих</a:t>
            </a:r>
            <a:r>
              <a:rPr lang="ru-RU" sz="2000" dirty="0">
                <a:solidFill>
                  <a:srgbClr val="0070C0"/>
                </a:solidFill>
              </a:rPr>
              <a:t> та державного </a:t>
            </a:r>
            <a:r>
              <a:rPr lang="ru-RU" sz="2000" dirty="0" err="1" smtClean="0">
                <a:solidFill>
                  <a:srgbClr val="0070C0"/>
                </a:solidFill>
              </a:rPr>
              <a:t>бюджетів</a:t>
            </a:r>
            <a:endParaRPr lang="ru-RU" sz="2000" dirty="0" smtClean="0">
              <a:solidFill>
                <a:srgbClr val="0070C0"/>
              </a:solidFill>
            </a:endParaRPr>
          </a:p>
          <a:p>
            <a:r>
              <a:rPr lang="ru-RU" sz="2000" dirty="0">
                <a:solidFill>
                  <a:srgbClr val="0070C0"/>
                </a:solidFill>
              </a:rPr>
              <a:t>Участь та </a:t>
            </a:r>
            <a:r>
              <a:rPr lang="ru-RU" sz="2000" dirty="0" err="1">
                <a:solidFill>
                  <a:srgbClr val="0070C0"/>
                </a:solidFill>
              </a:rPr>
              <a:t>сприяння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місцевих</a:t>
            </a:r>
            <a:r>
              <a:rPr lang="ru-RU" sz="2000" dirty="0">
                <a:solidFill>
                  <a:srgbClr val="0070C0"/>
                </a:solidFill>
              </a:rPr>
              <a:t> і </a:t>
            </a:r>
            <a:r>
              <a:rPr lang="ru-RU" sz="2000" dirty="0" err="1">
                <a:solidFill>
                  <a:srgbClr val="0070C0"/>
                </a:solidFill>
              </a:rPr>
              <a:t>державних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органів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влади</a:t>
            </a:r>
            <a:r>
              <a:rPr lang="ru-RU" sz="2000" dirty="0">
                <a:solidFill>
                  <a:srgbClr val="0070C0"/>
                </a:solidFill>
              </a:rPr>
              <a:t> на </a:t>
            </a:r>
            <a:r>
              <a:rPr lang="ru-RU" sz="2000" dirty="0" err="1">
                <a:solidFill>
                  <a:srgbClr val="0070C0"/>
                </a:solidFill>
              </a:rPr>
              <a:t>всіх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етапах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розвитку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індустріального</a:t>
            </a:r>
            <a:r>
              <a:rPr lang="ru-RU" sz="2000" dirty="0">
                <a:solidFill>
                  <a:srgbClr val="0070C0"/>
                </a:solidFill>
              </a:rPr>
              <a:t> парку </a:t>
            </a:r>
            <a:endParaRPr lang="ru-RU" sz="2000" dirty="0" smtClean="0">
              <a:solidFill>
                <a:srgbClr val="0070C0"/>
              </a:solidFill>
            </a:endParaRPr>
          </a:p>
          <a:p>
            <a:r>
              <a:rPr lang="uk-UA" sz="2000" dirty="0">
                <a:solidFill>
                  <a:srgbClr val="0070C0"/>
                </a:solidFill>
              </a:rPr>
              <a:t>Гарантія </a:t>
            </a:r>
            <a:r>
              <a:rPr lang="uk-UA" sz="2000" dirty="0" smtClean="0">
                <a:solidFill>
                  <a:srgbClr val="0070C0"/>
                </a:solidFill>
              </a:rPr>
              <a:t>стабільності</a:t>
            </a:r>
          </a:p>
          <a:p>
            <a:r>
              <a:rPr lang="ru-RU" sz="2000" dirty="0" err="1">
                <a:solidFill>
                  <a:srgbClr val="0070C0"/>
                </a:solidFill>
              </a:rPr>
              <a:t>існування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індустріального</a:t>
            </a:r>
            <a:r>
              <a:rPr lang="ru-RU" sz="2000" dirty="0">
                <a:solidFill>
                  <a:srgbClr val="0070C0"/>
                </a:solidFill>
              </a:rPr>
              <a:t> парку </a:t>
            </a:r>
            <a:r>
              <a:rPr lang="ru-RU" sz="2000" dirty="0" err="1">
                <a:solidFill>
                  <a:srgbClr val="0070C0"/>
                </a:solidFill>
              </a:rPr>
              <a:t>передбачено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законодавством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України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мінімум</a:t>
            </a:r>
            <a:r>
              <a:rPr lang="ru-RU" sz="2000" dirty="0">
                <a:solidFill>
                  <a:srgbClr val="0070C0"/>
                </a:solidFill>
              </a:rPr>
              <a:t> на 30 </a:t>
            </a:r>
            <a:r>
              <a:rPr lang="ru-RU" sz="2000" dirty="0" err="1">
                <a:solidFill>
                  <a:srgbClr val="0070C0"/>
                </a:solidFill>
              </a:rPr>
              <a:t>років</a:t>
            </a:r>
            <a:endParaRPr lang="uk-UA" sz="2000" dirty="0">
              <a:solidFill>
                <a:srgbClr val="0070C0"/>
              </a:solidFill>
            </a:endParaRPr>
          </a:p>
        </p:txBody>
      </p:sp>
      <p:pic>
        <p:nvPicPr>
          <p:cNvPr id="10242" name="Picture 2" descr="C:\Users\Dima\Desktop\56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958580"/>
            <a:ext cx="1638772" cy="16387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Dima\Desktop\547564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" b="-1433"/>
          <a:stretch/>
        </p:blipFill>
        <p:spPr bwMode="auto">
          <a:xfrm>
            <a:off x="1331640" y="5107817"/>
            <a:ext cx="2109118" cy="15798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16216" y="5636109"/>
            <a:ext cx="829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solidFill>
                  <a:srgbClr val="92D050"/>
                </a:solidFill>
              </a:rPr>
              <a:t>     Це вигідно!</a:t>
            </a:r>
            <a:endParaRPr lang="uk-UA" sz="1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25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Паралакс">
  <a:themeElements>
    <a:clrScheme name="Червоно-оранжева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Пара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4.xml><?xml version="1.0" encoding="utf-8"?>
<a:theme xmlns:a="http://schemas.openxmlformats.org/drawingml/2006/main" name="Ретроспектива">
  <a:themeElements>
    <a:clrScheme name="Ретроспектива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спектив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спектива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5.xml><?xml version="1.0" encoding="utf-8"?>
<a:theme xmlns:a="http://schemas.openxmlformats.org/drawingml/2006/main" name="1_Паралакс">
  <a:themeElements>
    <a:clrScheme name="Паралакс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6.xml><?xml version="1.0" encoding="utf-8"?>
<a:theme xmlns:a="http://schemas.openxmlformats.org/drawingml/2006/main" name="Сектор">
  <a:themeElements>
    <a:clrScheme name="Сині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7.xml><?xml version="1.0" encoding="utf-8"?>
<a:theme xmlns:a="http://schemas.openxmlformats.org/drawingml/2006/main" name="Основа">
  <a:themeElements>
    <a:clrScheme name="Основа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Основа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нова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8.xml><?xml version="1.0" encoding="utf-8"?>
<a:theme xmlns:a="http://schemas.openxmlformats.org/drawingml/2006/main" name="2_Паралакс">
  <a:themeElements>
    <a:clrScheme name="Зелени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Пара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713</TotalTime>
  <Words>935</Words>
  <Application>Microsoft Office PowerPoint</Application>
  <PresentationFormat>Екран (4:3)</PresentationFormat>
  <Paragraphs>107</Paragraphs>
  <Slides>20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8</vt:i4>
      </vt:variant>
      <vt:variant>
        <vt:lpstr>Заголовки слайдів</vt:lpstr>
      </vt:variant>
      <vt:variant>
        <vt:i4>20</vt:i4>
      </vt:variant>
    </vt:vector>
  </HeadingPairs>
  <TitlesOfParts>
    <vt:vector size="36" baseType="lpstr">
      <vt:lpstr>Arial</vt:lpstr>
      <vt:lpstr>Calibri</vt:lpstr>
      <vt:lpstr>Calibri Light</vt:lpstr>
      <vt:lpstr>Century Gothic</vt:lpstr>
      <vt:lpstr>Corbel</vt:lpstr>
      <vt:lpstr>Trebuchet MS</vt:lpstr>
      <vt:lpstr>Verdana</vt:lpstr>
      <vt:lpstr>Wingdings 3</vt:lpstr>
      <vt:lpstr>Тема Office</vt:lpstr>
      <vt:lpstr>1_Грань</vt:lpstr>
      <vt:lpstr>Паралакс</vt:lpstr>
      <vt:lpstr>Ретроспектива</vt:lpstr>
      <vt:lpstr>1_Паралакс</vt:lpstr>
      <vt:lpstr>Сектор</vt:lpstr>
      <vt:lpstr>Основа</vt:lpstr>
      <vt:lpstr>2_Паралакс</vt:lpstr>
      <vt:lpstr>Презентація PowerPoint</vt:lpstr>
      <vt:lpstr>Напрямки розвитку</vt:lpstr>
      <vt:lpstr>Індустріальний парк</vt:lpstr>
      <vt:lpstr>Характеристика  індустріального парку</vt:lpstr>
      <vt:lpstr>Типові послуги управління індустріальним парком </vt:lpstr>
      <vt:lpstr>Світові індустріальні парки</vt:lpstr>
      <vt:lpstr>Основні вимоги створення</vt:lpstr>
      <vt:lpstr>Сектори - постачальники сировини для переробки</vt:lpstr>
      <vt:lpstr>Переваги для учасників</vt:lpstr>
      <vt:lpstr>Очікувані результати </vt:lpstr>
      <vt:lpstr>Презентація PowerPoint</vt:lpstr>
      <vt:lpstr>Вивчення іноземних мов</vt:lpstr>
      <vt:lpstr>Причини вивчення іноземних мов</vt:lpstr>
      <vt:lpstr>Автобан</vt:lpstr>
      <vt:lpstr>Екологія</vt:lpstr>
      <vt:lpstr>Експлуатація газового родовища з вмістом  сірководневих домішок</vt:lpstr>
      <vt:lpstr>Сміттєзвалище з сортувальним виробництвом</vt:lpstr>
      <vt:lpstr>Презентація PowerPoint</vt:lpstr>
      <vt:lpstr>Презентація PowerPoint</vt:lpstr>
      <vt:lpstr>Розвитку зеленого туризму в досліджуваному регіоні сприяють такі передумови: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Індустріальний парк</dc:title>
  <dc:creator>Дима Вихрук</dc:creator>
  <cp:lastModifiedBy>DIMA</cp:lastModifiedBy>
  <cp:revision>62</cp:revision>
  <dcterms:created xsi:type="dcterms:W3CDTF">2016-05-12T13:36:25Z</dcterms:created>
  <dcterms:modified xsi:type="dcterms:W3CDTF">2016-05-19T05:27:58Z</dcterms:modified>
</cp:coreProperties>
</file>