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Економічна структура області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298009623797025"/>
                  <c:y val="2.934289463817024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6148293963254565E-2"/>
                  <c:y val="-0.21786464191976004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775791046952464"/>
                  <c:y val="2.158323959505085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uk-UA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Сільське господартво</c:v>
                </c:pt>
                <c:pt idx="1">
                  <c:v>Послуги</c:v>
                </c:pt>
                <c:pt idx="2">
                  <c:v>Промисловість</c:v>
                </c:pt>
                <c:pt idx="3">
                  <c:v>Будівництво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35.300000000000004</c:v>
                </c:pt>
                <c:pt idx="1">
                  <c:v>26.2</c:v>
                </c:pt>
                <c:pt idx="2">
                  <c:v>25.1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uk-UA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04836331316731"/>
          <c:y val="2.1925808581133997E-3"/>
          <c:w val="0.55318395809556509"/>
          <c:h val="0.55536510363000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D5659D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rgbClr val="663300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7B457B"/>
              </a:solidFill>
            </c:spPr>
          </c:dPt>
          <c:dLbls>
            <c:dLbl>
              <c:idx val="0"/>
              <c:layout>
                <c:manualLayout>
                  <c:x val="1.7509477981918927E-2"/>
                  <c:y val="-2.60428554099978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23112552107457E-2"/>
                  <c:y val="0.130944350108901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157844852726765E-2"/>
                  <c:y val="-4.06859269507947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57910469524636E-2"/>
                  <c:y val="3.63288431655318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655754836201027E-2"/>
                  <c:y val="-2.65775482477430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410992028775424E-2"/>
                  <c:y val="-2.97912289605549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9">
                <a:noFill/>
              </a:ln>
            </c:spPr>
            <c:txPr>
              <a:bodyPr/>
              <a:lstStyle/>
              <a:p>
                <a:pPr>
                  <a:defRPr lang="ru-RU" sz="1597" baseline="0">
                    <a:latin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молоко - 18,4</c:v>
                </c:pt>
                <c:pt idx="1">
                  <c:v>зернові культури - 14,9%</c:v>
                </c:pt>
                <c:pt idx="2">
                  <c:v>картопля та овочі -  25,3%</c:v>
                </c:pt>
                <c:pt idx="3">
                  <c:v>кормові культури - 4,1%</c:v>
                </c:pt>
                <c:pt idx="4">
                  <c:v>вирощування худоби та птиці - 24,4%</c:v>
                </c:pt>
                <c:pt idx="5">
                  <c:v>яйця - 1,3%</c:v>
                </c:pt>
                <c:pt idx="6">
                  <c:v>технічні культури - 8,6%</c:v>
                </c:pt>
                <c:pt idx="7">
                  <c:v>інша продукція - 3,0%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18.399999999999999</c:v>
                </c:pt>
                <c:pt idx="1">
                  <c:v>14.9</c:v>
                </c:pt>
                <c:pt idx="2">
                  <c:v>25.3</c:v>
                </c:pt>
                <c:pt idx="3">
                  <c:v>4.0999999999999996</c:v>
                </c:pt>
                <c:pt idx="4">
                  <c:v>24.4</c:v>
                </c:pt>
                <c:pt idx="5">
                  <c:v>1.3</c:v>
                </c:pt>
                <c:pt idx="6">
                  <c:v>8.6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0">
          <a:noFill/>
        </a:ln>
      </c:spPr>
    </c:plotArea>
    <c:legend>
      <c:legendPos val="r"/>
      <c:layout>
        <c:manualLayout>
          <c:xMode val="edge"/>
          <c:yMode val="edge"/>
          <c:x val="0"/>
          <c:y val="0.59512393399225039"/>
          <c:w val="1"/>
          <c:h val="0.40167849830694863"/>
        </c:manualLayout>
      </c:layout>
      <c:overlay val="0"/>
      <c:txPr>
        <a:bodyPr/>
        <a:lstStyle/>
        <a:p>
          <a:pPr>
            <a:defRPr lang="ru-RU" sz="1800" b="0" baseline="0">
              <a:latin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797"/>
      </a:pPr>
      <a:endParaRPr lang="uk-UA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28888386817897E-2"/>
          <c:y val="7.0228926936282937E-2"/>
          <c:w val="0.87594737372784914"/>
          <c:h val="0.38830766481564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обсягів реалізованохї промислової продукції за основними видами діяльності у 2013 році</c:v>
                </c:pt>
              </c:strCache>
            </c:strRef>
          </c:tx>
          <c:explosion val="18"/>
          <c:dLbls>
            <c:dLbl>
              <c:idx val="0"/>
              <c:layout>
                <c:manualLayout>
                  <c:x val="-4.3748177311169366E-3"/>
                  <c:y val="3.85022286415381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3">
                <a:noFill/>
              </a:ln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Добувна промисловість і розроблення кар’єрів</c:v>
                </c:pt>
                <c:pt idx="1">
                  <c:v>Виробництво харчових продуктів, напоїв</c:v>
                </c:pt>
                <c:pt idx="2">
                  <c:v>Текстильне виробництво, виробництво одягу, шкіри, виробів зі шкіри та інших матеріалів</c:v>
                </c:pt>
                <c:pt idx="3">
                  <c:v>Виготовлення виробів з деревини, виробництво паперу та поліграфічна діяльність</c:v>
                </c:pt>
                <c:pt idx="4">
                  <c:v>Виробництво хімічних речовин і хімічної продукції</c:v>
                </c:pt>
                <c:pt idx="5">
                  <c:v>Виробництво гумових і пластмасових виробів; іншої неметалевої мінеральної продукції</c:v>
                </c:pt>
                <c:pt idx="6">
                  <c:v>Металургійне виробництво; виробництво   готових металевих виробів, крім машин і устатковання</c:v>
                </c:pt>
                <c:pt idx="7">
                  <c:v>Машинобудування, крім ремонту і монтажу машин і устатковання</c:v>
                </c:pt>
                <c:pt idx="8">
                  <c:v>Постачання електроенергії, газу, пари та кондиційованого повітря</c:v>
                </c:pt>
                <c:pt idx="9">
                  <c:v>Інші види промислової діяльності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32.5</c:v>
                </c:pt>
                <c:pt idx="2">
                  <c:v>1</c:v>
                </c:pt>
                <c:pt idx="3">
                  <c:v>15.1</c:v>
                </c:pt>
                <c:pt idx="4">
                  <c:v>0.5</c:v>
                </c:pt>
                <c:pt idx="5">
                  <c:v>4.5</c:v>
                </c:pt>
                <c:pt idx="6">
                  <c:v>2.2999999999999998</c:v>
                </c:pt>
                <c:pt idx="7">
                  <c:v>16.100000000000001</c:v>
                </c:pt>
                <c:pt idx="8">
                  <c:v>16.3</c:v>
                </c:pt>
                <c:pt idx="9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9589961526217009E-2"/>
          <c:y val="0.49620347911864443"/>
          <c:w val="0.92382183959018627"/>
          <c:h val="0.45807462716364905"/>
        </c:manualLayout>
      </c:layout>
      <c:overlay val="0"/>
      <c:txPr>
        <a:bodyPr/>
        <a:lstStyle/>
        <a:p>
          <a:pPr>
            <a:defRPr lang="ru-RU" sz="1200" b="1"/>
          </a:pPr>
          <a:endParaRPr lang="uk-UA"/>
        </a:p>
      </c:txPr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AC7BBA-C903-41EF-AE94-4D98395FBA36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120" y="2636912"/>
            <a:ext cx="8450332" cy="169459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</a:t>
            </a:r>
            <a:r>
              <a:rPr lang="uk-UA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розвитку Волинської області від 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Молодіжної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ліги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Волині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20" y="422874"/>
            <a:ext cx="214907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5950"/>
            <a:ext cx="1668342" cy="175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91" y="4430222"/>
            <a:ext cx="3353331" cy="222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81128"/>
            <a:ext cx="368180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724128" y="42287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Земля як планета, Україна як Батьківщина, а Волинь як мала батьківщина – це наша історія, наше середовище, наше майбутнє.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1474424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Пріоритетні цілі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Туристична привабливість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0275"/>
              </p:ext>
            </p:extLst>
          </p:nvPr>
        </p:nvGraphicFramePr>
        <p:xfrm>
          <a:off x="1115616" y="1340769"/>
          <a:ext cx="6840760" cy="54006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420053"/>
                <a:gridCol w="3420707"/>
              </a:tblGrid>
              <a:tr h="211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 </a:t>
                      </a: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Проблеми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Завдання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6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-відсутність встановлених туристичних маршрутів;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-розробити тематичні туристичні маршрути;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3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-недостатня реклама;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-посилити виготовлення рекламних буклетів, путівників тощо;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8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-відсутність</a:t>
                      </a: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 європейських умов в курортних регіонах області; 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-впровадити ефективну дозвільну систему для функціонування готелів, рекреаційних установ, парків, закладів харчуання та ін. у зонах для відпочинку;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17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-низький рівень розвитку зеленого туризму;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-створити організацію,  яка популяризуватиме екотуризм на Волині, та надати їй пільгові умови для діяльності на перші 5 років;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-очистити волинські ліси, озера, створити заповідники;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3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-відсутність туристичних представництв за кордоном.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-створити туристичні представництва в європейських країнах.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9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-недоцільне розміщення Цетрального ринку на території замкової площі замку Любарта.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-реконструювати замкову площу, перенести Центральний ринок, створивши робочі місця для підприємців.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35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-розташування Волинської обласної психіатричної лікарні №2  на території Олицького замку.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перенести лікарню в спеціалізоване місце.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107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занедбаний стан архітектурних, історичних, мистецьких пам’яток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реконструкція історичних пам’яток.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673" marR="54673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2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1474424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Пріоритетні цілі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6206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екології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918378"/>
              </p:ext>
            </p:extLst>
          </p:nvPr>
        </p:nvGraphicFramePr>
        <p:xfrm>
          <a:off x="395536" y="1152866"/>
          <a:ext cx="8568952" cy="565729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84065"/>
                <a:gridCol w="4284887"/>
              </a:tblGrid>
              <a:tr h="206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Проблеми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Завдання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1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-викиди забруднюючих речовин від автомобілів;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-ввести регіональний екологічний податок на транспортні засоби без систем очистки вихлопних газів;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2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забруднення атмосфери промисловими підприємствами;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-впровадити систему штрафів та пільг, що мають на меті очищення промислових викидів методом хемосорбції, тобто розчинами, які вступають в хімічну реакцію з забруднювачами;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18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-величезне сміттєзвалище у селі Брище;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-спорудження сучасних полігонів для зберігання твердих побутових відходів;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</a:t>
                      </a:r>
                      <a:r>
                        <a:rPr lang="en-US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сортування та переробка сміття</a:t>
                      </a: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24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-масова вирубка лісів на Поліссі;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-посилити охорону лісів;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ввести ефективну систему покарань за руйнування лісових масивів;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відновити зруйновані ліси за допомогою нових насаджень.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46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-проблема несанкціонованого видобутку бурштину на півночі Волині;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розробити Програму освоєння покладів бурштину, яка передбачатиме видобуток та збереження (відновлення) екосистеми;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-дозволити видобуток лише комунальним підприємствам;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-посилити охорону територій, де є поклади бурштину;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7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-заболочення водойм;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-догляд за водоймами, шляхом щорічного очищення води;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2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-браконьєрство;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-збільшити штрафи;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-посилити охорону;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2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-погана система каналізації, особливо в селах;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-реконструювати і будувати нові мережі каналізації та очисні споруди;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74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-недостатня кількість заповідних територій.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-розширити</a:t>
                      </a: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 мережі природно-заповідного фонду.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5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1474424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Пріоритетні цілі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альтернативної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енергетики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42151"/>
              </p:ext>
            </p:extLst>
          </p:nvPr>
        </p:nvGraphicFramePr>
        <p:xfrm>
          <a:off x="827584" y="1988840"/>
          <a:ext cx="7488832" cy="36724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44057"/>
                <a:gridCol w="3744775"/>
              </a:tblGrid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Проблеми</a:t>
                      </a:r>
                      <a:endParaRPr lang="ru-RU" sz="105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Завдання</a:t>
                      </a:r>
                      <a:endParaRPr lang="ru-RU" sz="105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73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-відсутність</a:t>
                      </a: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 природних способів добування енергії;</a:t>
                      </a:r>
                      <a:endParaRPr lang="ru-RU" sz="105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-встановлення сонячних батерей, повітряних електростанцій, видобуток енергії від спалювання сміття, промислових відходів;</a:t>
                      </a:r>
                      <a:endParaRPr lang="ru-RU" sz="105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73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-невикористання власних природних ресурсів і сировини  для збагачення області електроенергією;</a:t>
                      </a:r>
                      <a:endParaRPr lang="ru-RU" sz="105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використовувати волинську сировину для власних потреб, а не відправляти її на експорт;</a:t>
                      </a:r>
                      <a:endParaRPr lang="ru-RU" sz="105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8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1474424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</a:t>
            </a:r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Супутні цілі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76470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Реформа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50204"/>
              </p:ext>
            </p:extLst>
          </p:nvPr>
        </p:nvGraphicFramePr>
        <p:xfrm>
          <a:off x="539552" y="1340769"/>
          <a:ext cx="8208912" cy="540998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04063"/>
                <a:gridCol w="4104849"/>
              </a:tblGrid>
              <a:tr h="193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Проблеми</a:t>
                      </a:r>
                      <a:endParaRPr lang="ru-RU" sz="11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Завдання</a:t>
                      </a:r>
                      <a:endParaRPr lang="ru-RU" sz="11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2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уроки  як єдина форма передачі знань;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-впровадження альтернативних занять (дослідження, експерименти, семінари, обмін досвідом);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23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оцінка як фактор, який стримує від пошуку методом спроб та помилок;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відміна оцінок для учнів 1-6 класів;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впровадження системи оцінювання знань на основі щорічних тестів за накопичувальною системою (від 7 до 11 класів);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вступ до ВУЗів на основі суми балів за результатами навчання в 7-11 класах.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70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відсутність профорієнтації в ЗОШ;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по закінченню 6 класу учні отримують рекомендації щодо доцільності вибору певного професійного спрямування для подальшого навчання;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профорієнтоване навчання в 7-11 класах.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2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низький рівень матеріального забезпечення шкіл;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першочергове забезпечення кабінетів інформатики, фізики, хімії, дослідних лабораторій тощо;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392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відсутність можливості для учнів вибирати вчителя та зворотнього зв’язку при виборі навчальних матеріалів;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впровадження в 9-11 класах системи паралельних занять кількома вчителями-предметниками, що дасть можливість учням вибирати педагога;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введення обов’язкових уроків «Що я хочу знати?», де учні будуть формулювати та обгрунтовувати свої пропозиції та потреби щодо якості на тематичного наповнення занять.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5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відсутність законодавства, яке дозволяє впровадити вищезазначені реформи;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dk1">
                              <a:alpha val="56000"/>
                            </a:schemeClr>
                          </a:solidFill>
                        </a:rPr>
                        <a:t>- відстоювання вказаних вище пропозицій на державному рівні (звернення до Верховної Ради, Кабінету Міністрів і т.п.).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dk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97" marR="4569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0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1474424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</a:t>
            </a:r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Супутні цілі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85095" y="90872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Охорона здоров’я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138570"/>
              </p:ext>
            </p:extLst>
          </p:nvPr>
        </p:nvGraphicFramePr>
        <p:xfrm>
          <a:off x="971600" y="1628800"/>
          <a:ext cx="7200800" cy="496855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00054"/>
                <a:gridCol w="3600746"/>
              </a:tblGrid>
              <a:tr h="33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Проблеми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Завдання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324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лікування хвороби після її виникнення, а не діагностика;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діагностика та запобігання захворювань;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пропаганда здоров’я, фізкультури та спорту;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постійний нагляд за здоров’ям дітей лікарями, які працюють в школах;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низька технічна база медичних закладів;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забезпечення медичних закладів сучасним обладнанням для лікування та діагностики;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вартість лікування;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обов’язкове медичне страхування;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використання страхових коштів для виробництва вітчизняних медикаментів та профілактики захворювань;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державне регулювання цін на медикаменти.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3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-відсутність належного медичного обслуговування в селах;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створення та підтримка </a:t>
                      </a:r>
                      <a:r>
                        <a:rPr lang="uk-UA" sz="1200" dirty="0" err="1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ФАПів</a:t>
                      </a: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;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</a:rPr>
                        <a:t>- соціальні програми підтримки сільських лікарів.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1474424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</a:t>
            </a:r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Супутні цілі</a:t>
            </a:r>
            <a:endParaRPr lang="ru-RU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782341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Захист дітей та молоді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64952"/>
              </p:ext>
            </p:extLst>
          </p:nvPr>
        </p:nvGraphicFramePr>
        <p:xfrm>
          <a:off x="1115616" y="1700808"/>
          <a:ext cx="7056784" cy="48965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28053"/>
                <a:gridCol w="3528731"/>
              </a:tblGrid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Проблеми</a:t>
                      </a:r>
                      <a:endParaRPr lang="ru-RU" sz="10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Завдання</a:t>
                      </a:r>
                      <a:endParaRPr lang="ru-RU" sz="10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530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неможливість дітям та молоді впливати на прийняття рішень щодо майбутнього розвитку держави та регіону;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створення та обов’язкова підтримка дитячих та молодіжних організацій, які мають дорадчий голос при прийнятті рішень, що стосуються майбутнього покоління (стратегії розвитку, довгострокові кредити, освіта тощо);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відсутність повноцінної системи захисту дітей від впливу негативних факторів сучасності (алкоголь, наркотики, аморальні видовища та ін);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створення мережі закладів та систематичні заходи, що пропагують здоровий спосіб життя, моральні цінності, патріотизм, дружбу</a:t>
                      </a:r>
                      <a:r>
                        <a:rPr lang="ru-RU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;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36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домінування насилля, зла, несправедливості і т.п. в більшості загальнодоступних джерел інформації (кінофільми, новини, телепрограми і ін.).</a:t>
                      </a:r>
                      <a:endParaRPr lang="ru-RU" sz="120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обмеження аж до повної заборони інформаційних матеріалів, що пропагують негативні явища;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</a:rPr>
                        <a:t>- створення та підтримка інформаційних джерел, що спрямовані на позитив, добро, взаєморозуміння, культ знань.</a:t>
                      </a:r>
                      <a:endParaRPr lang="ru-RU" sz="120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86104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Молодіжна ліга Волині, маючи на меті реалізацію цієї Програми, готова до конструктивної співпраці з колегами з інших молодіжних організацій, об’єднань, рухів.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37" y="225489"/>
            <a:ext cx="3187865" cy="33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Волинська область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7" y="2189609"/>
            <a:ext cx="4105111" cy="4068129"/>
          </a:xfrm>
        </p:spPr>
      </p:pic>
      <p:sp>
        <p:nvSpPr>
          <p:cNvPr id="7" name="TextBox 6"/>
          <p:cNvSpPr txBox="1"/>
          <p:nvPr/>
        </p:nvSpPr>
        <p:spPr>
          <a:xfrm>
            <a:off x="3995936" y="22048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Населення – найбільша цінність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7500" l="3532" r="92937">
                        <a14:foregroundMark x1="28625" y1="5667" x2="23234" y2="6000"/>
                        <a14:foregroundMark x1="71933" y1="4667" x2="71933" y2="4667"/>
                        <a14:foregroundMark x1="92937" y1="31500" x2="92937" y2="31500"/>
                        <a14:foregroundMark x1="81041" y1="95667" x2="81041" y2="95667"/>
                        <a14:foregroundMark x1="69517" y1="96667" x2="69517" y2="96667"/>
                        <a14:foregroundMark x1="80297" y1="97500" x2="80297" y2="97500"/>
                        <a14:foregroundMark x1="7993" y1="45667" x2="7993" y2="45667"/>
                        <a14:foregroundMark x1="3532" y1="51667" x2="3532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5" y="2780928"/>
            <a:ext cx="462814" cy="516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7282" y="2784546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1,04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млн.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37" y="3457651"/>
            <a:ext cx="4176464" cy="27431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32040" y="350212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Віковий склад населення: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1546" y="4836001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699 тис.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5020667"/>
            <a:ext cx="97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198 тис.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280" y="4293096"/>
            <a:ext cx="97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143 тис.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04358" y="6378388"/>
            <a:ext cx="288032" cy="216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5303" y="6303798"/>
            <a:ext cx="86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0-14 р.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5624" y="6381328"/>
            <a:ext cx="288157" cy="216024"/>
          </a:xfrm>
          <a:prstGeom prst="rect">
            <a:avLst/>
          </a:prstGeom>
          <a:solidFill>
            <a:srgbClr val="F478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686319" y="6321144"/>
            <a:ext cx="100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15-64 р.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33364" y="6385974"/>
            <a:ext cx="28815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21521" y="63046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 і більше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35280" cy="129047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Економічна структура</a:t>
            </a:r>
            <a:b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78798833"/>
              </p:ext>
            </p:extLst>
          </p:nvPr>
        </p:nvGraphicFramePr>
        <p:xfrm>
          <a:off x="827584" y="2276872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7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Сільське господарство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548385"/>
              </p:ext>
            </p:extLst>
          </p:nvPr>
        </p:nvGraphicFramePr>
        <p:xfrm>
          <a:off x="755576" y="2132856"/>
          <a:ext cx="792088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5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Промисловість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77624"/>
              </p:ext>
            </p:extLst>
          </p:nvPr>
        </p:nvGraphicFramePr>
        <p:xfrm>
          <a:off x="323528" y="836712"/>
          <a:ext cx="8568952" cy="611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25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Інфраструктура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38" y="2175074"/>
            <a:ext cx="1063500" cy="864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276872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– транспорт;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38" y="3212976"/>
            <a:ext cx="997935" cy="997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3327222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– логістика;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26" y="4242512"/>
            <a:ext cx="1118020" cy="1118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4322079"/>
            <a:ext cx="5832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– рекреаційна сфера;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26" y="5386006"/>
            <a:ext cx="1167930" cy="11731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27784" y="5517232"/>
            <a:ext cx="2262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– ЖКГ;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857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 і культура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396" y="18448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ВУЗ-14;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89776" l="5112" r="95048">
                        <a14:foregroundMark x1="25719" y1="71565" x2="25719" y2="71565"/>
                        <a14:foregroundMark x1="15974" y1="69649" x2="15974" y2="69649"/>
                        <a14:foregroundMark x1="5112" y1="36262" x2="5112" y2="36262"/>
                        <a14:foregroundMark x1="95048" y1="35942" x2="95048" y2="35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4" y="1438405"/>
            <a:ext cx="1100869" cy="1100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1858516"/>
            <a:ext cx="160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ПТУ-30;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906" y1="53711" x2="53906" y2="53711"/>
                        <a14:foregroundMark x1="58594" y1="55664" x2="58594" y2="55664"/>
                        <a14:foregroundMark x1="50977" y1="50586" x2="50977" y2="50586"/>
                        <a14:foregroundMark x1="39648" y1="31836" x2="39648" y2="31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798">
            <a:off x="2842153" y="1425226"/>
            <a:ext cx="986932" cy="986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7333" l="3532" r="92007">
                        <a14:foregroundMark x1="7621" y1="45167" x2="7621" y2="45167"/>
                        <a14:foregroundMark x1="3903" y1="52333" x2="3903" y2="52333"/>
                        <a14:foregroundMark x1="29926" y1="13667" x2="29926" y2="13667"/>
                        <a14:foregroundMark x1="28439" y1="6167" x2="28439" y2="6167"/>
                        <a14:foregroundMark x1="76394" y1="4000" x2="76394" y2="4000"/>
                        <a14:foregroundMark x1="92193" y1="57167" x2="92193" y2="57167"/>
                        <a14:foregroundMark x1="80855" y1="97333" x2="80855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36" y="1617432"/>
            <a:ext cx="666057" cy="742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1844823"/>
            <a:ext cx="17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ЗОШ-824;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348" y="3068960"/>
            <a:ext cx="6207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Театри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Будинки культури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Бібліотеки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Музеї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3714300" y="3112805"/>
            <a:ext cx="483804" cy="17281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3684513"/>
            <a:ext cx="229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понад 1300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77" b="98562" l="160" r="99042">
                        <a14:foregroundMark x1="18690" y1="23323" x2="18690" y2="23323"/>
                        <a14:foregroundMark x1="47764" y1="4952" x2="47764" y2="4952"/>
                        <a14:foregroundMark x1="50799" y1="2236" x2="50799" y2="2236"/>
                        <a14:foregroundMark x1="94569" y1="34026" x2="94569" y2="34026"/>
                        <a14:foregroundMark x1="99361" y1="36422" x2="99361" y2="36422"/>
                        <a14:foregroundMark x1="319" y1="36422" x2="319" y2="36422"/>
                        <a14:foregroundMark x1="18850" y1="52556" x2="18850" y2="52556"/>
                        <a14:foregroundMark x1="32109" y1="55751" x2="32109" y2="55751"/>
                        <a14:foregroundMark x1="44888" y1="56070" x2="44888" y2="56070"/>
                        <a14:foregroundMark x1="54792" y1="57508" x2="54792" y2="57508"/>
                        <a14:foregroundMark x1="69010" y1="57827" x2="69010" y2="57827"/>
                        <a14:foregroundMark x1="80831" y1="56709" x2="80831" y2="56709"/>
                        <a14:foregroundMark x1="92013" y1="98562" x2="92013" y2="98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8" y="5589240"/>
            <a:ext cx="864096" cy="864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8971" y="5930116"/>
            <a:ext cx="481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ятки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арх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ітектури-170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011" y="-7193"/>
            <a:ext cx="9001000" cy="1252728"/>
          </a:xfrm>
        </p:spPr>
        <p:txBody>
          <a:bodyPr>
            <a:normAutofit/>
          </a:bodyPr>
          <a:lstStyle/>
          <a:p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Пріоритетні цілі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908720"/>
            <a:ext cx="6451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Розвиток сільського господарства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64227"/>
              </p:ext>
            </p:extLst>
          </p:nvPr>
        </p:nvGraphicFramePr>
        <p:xfrm>
          <a:off x="1187624" y="1484784"/>
          <a:ext cx="7056784" cy="525658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28054"/>
                <a:gridCol w="3528730"/>
              </a:tblGrid>
              <a:tr h="19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Проблеми</a:t>
                      </a:r>
                      <a:endParaRPr lang="ru-RU" sz="10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Завдання</a:t>
                      </a:r>
                      <a:endParaRPr lang="ru-RU" sz="10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5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parajita" panose="020B0604020202020204" pitchFamily="34" charset="0"/>
                        </a:rPr>
                        <a:t>-</a:t>
                      </a: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parajita" panose="020B0604020202020204" pitchFamily="34" charset="0"/>
                        </a:rPr>
                        <a:t>недостатнє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parajita" panose="020B0604020202020204" pitchFamily="34" charset="0"/>
                        </a:rPr>
                        <a:t> вирощування продуктів, які становлять експортний потенціал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cs typeface="Aparajita" panose="020B0604020202020204" pitchFamily="34" charset="0"/>
                        </a:rPr>
                        <a:t>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parajita" panose="020B0604020202020204" pitchFamily="34" charset="0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-збільшити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площі посіву цукрового буряка на 5%, сої – на 7%;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8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-відсутність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заходів для підвищення родючості </a:t>
                      </a: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грунтів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-підвищити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родючість </a:t>
                      </a: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грунту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шляхом вапнування кислих </a:t>
                      </a: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грунтів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-зменшити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використання пестицидів у 2 рази;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79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-незавершення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процесів адаптації до європейських вимог щодо якості сільськогосподарської сировини та харчових продуктів;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-використання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застарілих технологій;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-вісутність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власної інфраструктури первинної переробки, зберігання, транспортування, логістики;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-підвищити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рівень </a:t>
                      </a: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матеріало-технічного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забезпечення;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-покращити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якість покриття на автошляхах в сільській місцевості;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8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-багато продукції втрачається при зберіганні та перевезенні;</a:t>
                      </a:r>
                      <a:endParaRPr lang="ru-RU" sz="1100" b="0" cap="none" spc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-відкриття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складів для зберігання сільськогосподарської продукції за європейськими стандартами;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5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-зменшення кількості великої рогатої худоби на селі;</a:t>
                      </a:r>
                      <a:endParaRPr lang="ru-RU" sz="1100" b="0" cap="none" spc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-створити ферми по вирощуванню великої рогатої худоби у різних районах Волині;</a:t>
                      </a:r>
                      <a:endParaRPr lang="ru-RU" sz="1100" b="0" cap="none" spc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35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-нераціональне користування земельними паями;</a:t>
                      </a:r>
                      <a:endParaRPr lang="ru-RU" sz="1100" b="0" cap="none" spc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-створити об`єднання малих підприємтв для підвищення продуктивності праці;</a:t>
                      </a:r>
                      <a:endParaRPr lang="ru-RU" sz="1100" b="0" cap="none" spc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8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-відсутність мотивації селян для вирощування сільськогосподарської продукції.</a:t>
                      </a:r>
                      <a:endParaRPr lang="ru-RU" sz="1100" b="0" cap="none" spc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-знизити</a:t>
                      </a:r>
                      <a:r>
                        <a:rPr lang="uk-UA" sz="1200" b="0" cap="none" spc="0" dirty="0">
                          <a:ln>
                            <a:solidFill>
                              <a:schemeClr val="tx1">
                                <a:alpha val="56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податки на сільське господарство, розробити місцеву дотаційну політику для аграрного виробника. </a:t>
                      </a:r>
                      <a:endParaRPr lang="ru-RU" sz="1100" b="0" cap="none" spc="0" dirty="0">
                        <a:ln>
                          <a:solidFill>
                            <a:schemeClr val="tx1">
                              <a:alpha val="56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519" marR="55519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1474424"/>
          </a:xfrm>
        </p:spPr>
        <p:txBody>
          <a:bodyPr>
            <a:norm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Програма розвитку 2016-2020 рр. Пріоритетні цілі</a:t>
            </a:r>
            <a:endParaRPr lang="ru-RU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Побудова ефективної інфраструктури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8287"/>
              </p:ext>
            </p:extLst>
          </p:nvPr>
        </p:nvGraphicFramePr>
        <p:xfrm>
          <a:off x="827584" y="1340768"/>
          <a:ext cx="7488833" cy="54302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96017"/>
                <a:gridCol w="2496017"/>
                <a:gridCol w="2496799"/>
              </a:tblGrid>
              <a:tr h="197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Інфраструктура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Проблеми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Завдання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383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1.Транспортна підсистема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-дорожнє покриття потребує ремонту;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-низький рівень інфраструктури сполучення доріг у сільській місцевості;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-покращити якість покриття на автошляхах;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-реалізувати транспортно-логістичний потенціалу міста Ковель як потужного транспортного та промислового центру;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34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2.Рекреаційна підсистема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-недостатнє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забезпечення поширення інформації про туристично-рекреаційні можливості області;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-посилення реклами за допомогою виготовлення буклетів, путівників, карт, журналів, фотоальбомів;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-рекламна кампанія з ЗМІ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90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3.Підсистема зв</a:t>
                      </a:r>
                      <a:r>
                        <a:rPr lang="en-US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`язку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-недостатнє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впровадження нових технологій та послуг, що відповідає потребам громади;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-відсутність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мережі Інтернет в багатьох селах;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-будівництво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телевеж у селах Володимир-Волинського, </a:t>
                      </a: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Горохівського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Любомльського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та </a:t>
                      </a: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Маневицького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районів;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-розвиток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мережі широкосмугового доступу до Інтернет;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23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4.</a:t>
                      </a: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Підсистема ЖКГ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-недостатня якість послуг ЖКГ;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-погане технічне обладнання;</a:t>
                      </a:r>
                      <a:endParaRPr lang="ru-RU" sz="1100" b="0" cap="none" spc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-технічне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переобладнання підприємств галузі;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-формування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приватної системи управління ЖКГ Волині;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cap="none" spc="0" dirty="0" err="1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-створення</a:t>
                      </a:r>
                      <a:r>
                        <a:rPr lang="uk-UA" sz="1200" b="0" cap="none" spc="0" dirty="0">
                          <a:ln cmpd="sng">
                            <a:solidFill>
                              <a:schemeClr val="tx1"/>
                            </a:solidFill>
                          </a:ln>
                          <a:solidFill>
                            <a:schemeClr val="tx1">
                              <a:alpha val="56000"/>
                            </a:schemeClr>
                          </a:solidFill>
                          <a:effectLst/>
                        </a:rPr>
                        <a:t> ОСББ;</a:t>
                      </a:r>
                      <a:endParaRPr lang="ru-RU" sz="1100" b="0" cap="none" spc="0" dirty="0">
                        <a:ln cmpd="sng">
                          <a:solidFill>
                            <a:schemeClr val="tx1"/>
                          </a:solidFill>
                        </a:ln>
                        <a:solidFill>
                          <a:schemeClr val="tx1">
                            <a:alpha val="56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082" marR="49082" marT="0" marB="0">
                    <a:cell3D prstMaterial="dkEdge">
                      <a:bevel/>
                      <a:lightRig rig="flood" dir="t"/>
                    </a:cell3D>
                    <a:gradFill>
                      <a:gsLst>
                        <a:gs pos="0">
                          <a:schemeClr val="bg1"/>
                        </a:gs>
                        <a:gs pos="82000">
                          <a:schemeClr val="accent1">
                            <a:tint val="44500"/>
                            <a:satMod val="160000"/>
                            <a:lumMod val="0"/>
                            <a:lumOff val="10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1484</Words>
  <Application>Microsoft Office PowerPoint</Application>
  <PresentationFormat>Экран (4:3)</PresentationFormat>
  <Paragraphs>208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Стратегія розвитку Волинської області від «Молодіжної ліги Волині»</vt:lpstr>
      <vt:lpstr>Волинська область</vt:lpstr>
      <vt:lpstr>Економічна структура області</vt:lpstr>
      <vt:lpstr>Сільське господарство</vt:lpstr>
      <vt:lpstr>Промисловість</vt:lpstr>
      <vt:lpstr>Інфраструктура</vt:lpstr>
      <vt:lpstr>Освіта і культура</vt:lpstr>
      <vt:lpstr>Програма розвитку 2016-2020 рр. Пріоритетні цілі</vt:lpstr>
      <vt:lpstr>Програма розвитку 2016-2020 рр. Пріоритетні цілі</vt:lpstr>
      <vt:lpstr>Програма розвитку 2016-2020 рр. Пріоритетні цілі</vt:lpstr>
      <vt:lpstr>Програма розвитку 2016-2020 рр. Пріоритетні цілі</vt:lpstr>
      <vt:lpstr>Програма розвитку 2016-2020 рр. Пріоритетні цілі</vt:lpstr>
      <vt:lpstr>Програма розвитку 2016-2020 рр. Супутні цілі</vt:lpstr>
      <vt:lpstr>Програма розвитку 2016-2020 рр. Супутні цілі</vt:lpstr>
      <vt:lpstr>Програма розвитку 2016-2020 рр. Супутні цілі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розвитку Волинської області від «Молодіжної ліги Волині»</dc:title>
  <dc:creator>SM7</dc:creator>
  <cp:lastModifiedBy>RePack by Diakov</cp:lastModifiedBy>
  <cp:revision>23</cp:revision>
  <dcterms:created xsi:type="dcterms:W3CDTF">2016-05-17T18:25:30Z</dcterms:created>
  <dcterms:modified xsi:type="dcterms:W3CDTF">2016-05-20T07:02:04Z</dcterms:modified>
</cp:coreProperties>
</file>