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8" r:id="rId2"/>
    <p:sldId id="260" r:id="rId3"/>
    <p:sldId id="259" r:id="rId4"/>
    <p:sldId id="261" r:id="rId5"/>
    <p:sldId id="263" r:id="rId6"/>
    <p:sldId id="270" r:id="rId7"/>
    <p:sldId id="264" r:id="rId8"/>
    <p:sldId id="269" r:id="rId9"/>
    <p:sldId id="268" r:id="rId10"/>
    <p:sldId id="267" r:id="rId11"/>
    <p:sldId id="275" r:id="rId12"/>
    <p:sldId id="271" r:id="rId13"/>
    <p:sldId id="272" r:id="rId14"/>
    <p:sldId id="266" r:id="rId15"/>
    <p:sldId id="265" r:id="rId16"/>
    <p:sldId id="273" r:id="rId17"/>
    <p:sldId id="274" r:id="rId18"/>
    <p:sldId id="262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66CCFF"/>
    <a:srgbClr val="FFCCCC"/>
    <a:srgbClr val="FFFF66"/>
    <a:srgbClr val="FF9999"/>
    <a:srgbClr val="2AB7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737" autoAdjust="0"/>
  </p:normalViewPr>
  <p:slideViewPr>
    <p:cSldViewPr>
      <p:cViewPr varScale="1">
        <p:scale>
          <a:sx n="71" d="100"/>
          <a:sy n="71" d="100"/>
        </p:scale>
        <p:origin x="-13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D1748D-F79F-4F4B-AC4C-FC25BDF8849E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</dgm:pt>
    <dgm:pt modelId="{07A9BD1F-EB0C-4680-B091-C0AD1307B7A7}">
      <dgm:prSet phldrT="[Текст]" custT="1"/>
      <dgm:spPr/>
      <dgm:t>
        <a:bodyPr/>
        <a:lstStyle/>
        <a:p>
          <a:pPr algn="ctr"/>
          <a:r>
            <a:rPr lang="uk-UA" sz="1800" dirty="0" smtClean="0">
              <a:solidFill>
                <a:schemeClr val="tx1"/>
              </a:solidFill>
            </a:rPr>
            <a:t>Залучити інвестиції для розвитку існуючих та побудови нових промислових підприємств.</a:t>
          </a:r>
          <a:endParaRPr lang="uk-UA" sz="1800" dirty="0">
            <a:solidFill>
              <a:schemeClr val="tx1"/>
            </a:solidFill>
          </a:endParaRPr>
        </a:p>
      </dgm:t>
    </dgm:pt>
    <dgm:pt modelId="{144BFAB5-F7B7-4993-8062-CC7D027B0FC4}" type="parTrans" cxnId="{DDB044E4-B658-4311-AA3A-701BF0863E0E}">
      <dgm:prSet/>
      <dgm:spPr/>
      <dgm:t>
        <a:bodyPr/>
        <a:lstStyle/>
        <a:p>
          <a:pPr algn="ctr"/>
          <a:endParaRPr lang="uk-UA" sz="1800">
            <a:solidFill>
              <a:schemeClr val="tx1"/>
            </a:solidFill>
          </a:endParaRPr>
        </a:p>
      </dgm:t>
    </dgm:pt>
    <dgm:pt modelId="{678F42AE-896D-468D-A94A-819573C4A359}" type="sibTrans" cxnId="{DDB044E4-B658-4311-AA3A-701BF0863E0E}">
      <dgm:prSet/>
      <dgm:spPr/>
      <dgm:t>
        <a:bodyPr/>
        <a:lstStyle/>
        <a:p>
          <a:pPr algn="ctr"/>
          <a:endParaRPr lang="uk-UA" sz="1800">
            <a:solidFill>
              <a:schemeClr val="tx1"/>
            </a:solidFill>
          </a:endParaRPr>
        </a:p>
      </dgm:t>
    </dgm:pt>
    <dgm:pt modelId="{BD5C26FF-0153-411A-9776-12B80251AE26}">
      <dgm:prSet phldrT="[Текст]" custT="1"/>
      <dgm:spPr/>
      <dgm:t>
        <a:bodyPr/>
        <a:lstStyle/>
        <a:p>
          <a:pPr algn="ctr"/>
          <a:r>
            <a:rPr lang="uk-UA" sz="1800" dirty="0" smtClean="0">
              <a:solidFill>
                <a:schemeClr val="tx1"/>
              </a:solidFill>
            </a:rPr>
            <a:t>Звернути увагу на ефективність роботи існуючих підприємств, сприяти підвищенню кваліфікації керівного та менеджерського складу цих фірм.</a:t>
          </a:r>
          <a:endParaRPr lang="uk-UA" sz="1800" dirty="0">
            <a:solidFill>
              <a:schemeClr val="tx1"/>
            </a:solidFill>
          </a:endParaRPr>
        </a:p>
      </dgm:t>
    </dgm:pt>
    <dgm:pt modelId="{62AD10AA-AA9F-4CF6-BD1B-BF7497CD7188}" type="parTrans" cxnId="{7DEB9E0F-9942-4C96-8405-CDB15E534BE7}">
      <dgm:prSet/>
      <dgm:spPr/>
      <dgm:t>
        <a:bodyPr/>
        <a:lstStyle/>
        <a:p>
          <a:pPr algn="ctr"/>
          <a:endParaRPr lang="uk-UA" sz="1800">
            <a:solidFill>
              <a:schemeClr val="tx1"/>
            </a:solidFill>
          </a:endParaRPr>
        </a:p>
      </dgm:t>
    </dgm:pt>
    <dgm:pt modelId="{8A97D598-1EFF-44C0-ACD1-F9B3D58A2F3A}" type="sibTrans" cxnId="{7DEB9E0F-9942-4C96-8405-CDB15E534BE7}">
      <dgm:prSet/>
      <dgm:spPr/>
      <dgm:t>
        <a:bodyPr/>
        <a:lstStyle/>
        <a:p>
          <a:pPr algn="ctr"/>
          <a:endParaRPr lang="uk-UA" sz="1800">
            <a:solidFill>
              <a:schemeClr val="tx1"/>
            </a:solidFill>
          </a:endParaRPr>
        </a:p>
      </dgm:t>
    </dgm:pt>
    <dgm:pt modelId="{6F9E864F-7A31-4196-94CA-D0D2491A4378}">
      <dgm:prSet phldrT="[Текст]" custT="1"/>
      <dgm:spPr/>
      <dgm:t>
        <a:bodyPr/>
        <a:lstStyle/>
        <a:p>
          <a:pPr algn="ctr"/>
          <a:r>
            <a:rPr lang="uk-UA" sz="1800" dirty="0" smtClean="0">
              <a:solidFill>
                <a:schemeClr val="tx1"/>
              </a:solidFill>
            </a:rPr>
            <a:t>Допомогти налагодити зв’язки з закордонними партнерами для експорту продукції.</a:t>
          </a:r>
          <a:endParaRPr lang="uk-UA" sz="1800" dirty="0">
            <a:solidFill>
              <a:schemeClr val="tx1"/>
            </a:solidFill>
          </a:endParaRPr>
        </a:p>
      </dgm:t>
    </dgm:pt>
    <dgm:pt modelId="{DE221AA0-7472-454E-A712-94C7AE798E05}" type="parTrans" cxnId="{12F979E7-ADB9-4D4A-B8D2-C7F463047D49}">
      <dgm:prSet/>
      <dgm:spPr/>
      <dgm:t>
        <a:bodyPr/>
        <a:lstStyle/>
        <a:p>
          <a:pPr algn="ctr"/>
          <a:endParaRPr lang="uk-UA" sz="1800">
            <a:solidFill>
              <a:schemeClr val="tx1"/>
            </a:solidFill>
          </a:endParaRPr>
        </a:p>
      </dgm:t>
    </dgm:pt>
    <dgm:pt modelId="{93E685DD-5D8B-470E-9B76-1F2BDB52AD84}" type="sibTrans" cxnId="{12F979E7-ADB9-4D4A-B8D2-C7F463047D49}">
      <dgm:prSet/>
      <dgm:spPr/>
      <dgm:t>
        <a:bodyPr/>
        <a:lstStyle/>
        <a:p>
          <a:pPr algn="ctr"/>
          <a:endParaRPr lang="uk-UA" sz="1800">
            <a:solidFill>
              <a:schemeClr val="tx1"/>
            </a:solidFill>
          </a:endParaRPr>
        </a:p>
      </dgm:t>
    </dgm:pt>
    <dgm:pt modelId="{22B0FD0B-6C06-430F-9499-B668D4DB56D1}" type="pres">
      <dgm:prSet presAssocID="{1ED1748D-F79F-4F4B-AC4C-FC25BDF8849E}" presName="linearFlow" presStyleCnt="0">
        <dgm:presLayoutVars>
          <dgm:dir/>
          <dgm:resizeHandles val="exact"/>
        </dgm:presLayoutVars>
      </dgm:prSet>
      <dgm:spPr/>
    </dgm:pt>
    <dgm:pt modelId="{CA45AC1C-F8EE-4987-8F1E-10E6FC3094CA}" type="pres">
      <dgm:prSet presAssocID="{07A9BD1F-EB0C-4680-B091-C0AD1307B7A7}" presName="composite" presStyleCnt="0"/>
      <dgm:spPr/>
    </dgm:pt>
    <dgm:pt modelId="{18764484-F66E-4DD5-A813-35A454B40BE4}" type="pres">
      <dgm:prSet presAssocID="{07A9BD1F-EB0C-4680-B091-C0AD1307B7A7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CF984FA-5B88-435C-8F3C-AF42E0998FCB}" type="pres">
      <dgm:prSet presAssocID="{07A9BD1F-EB0C-4680-B091-C0AD1307B7A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9E2689E-2492-477B-B492-A4B23AFAE597}" type="pres">
      <dgm:prSet presAssocID="{678F42AE-896D-468D-A94A-819573C4A359}" presName="spacing" presStyleCnt="0"/>
      <dgm:spPr/>
    </dgm:pt>
    <dgm:pt modelId="{4E317EB0-FE2F-4BAD-B217-091586A8CF4B}" type="pres">
      <dgm:prSet presAssocID="{BD5C26FF-0153-411A-9776-12B80251AE26}" presName="composite" presStyleCnt="0"/>
      <dgm:spPr/>
    </dgm:pt>
    <dgm:pt modelId="{249BDEC8-B4C7-46CE-82C2-0E6E69C604A1}" type="pres">
      <dgm:prSet presAssocID="{BD5C26FF-0153-411A-9776-12B80251AE26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9782C8F-790F-4884-9C49-40E2A6C30A4D}" type="pres">
      <dgm:prSet presAssocID="{BD5C26FF-0153-411A-9776-12B80251AE26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3227380-E44F-4E5C-B586-F18E912580BE}" type="pres">
      <dgm:prSet presAssocID="{8A97D598-1EFF-44C0-ACD1-F9B3D58A2F3A}" presName="spacing" presStyleCnt="0"/>
      <dgm:spPr/>
    </dgm:pt>
    <dgm:pt modelId="{F5DC1CDF-4ED8-4544-A4B2-049340956B54}" type="pres">
      <dgm:prSet presAssocID="{6F9E864F-7A31-4196-94CA-D0D2491A4378}" presName="composite" presStyleCnt="0"/>
      <dgm:spPr/>
    </dgm:pt>
    <dgm:pt modelId="{70F1BF6F-B3D1-46D3-BD76-46EB6D2099A0}" type="pres">
      <dgm:prSet presAssocID="{6F9E864F-7A31-4196-94CA-D0D2491A4378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D2F7073-DCE0-45E6-84FD-F02AE6B0974D}" type="pres">
      <dgm:prSet presAssocID="{6F9E864F-7A31-4196-94CA-D0D2491A437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4AABA4D-B6C6-48D5-880E-111EEE71AFFF}" type="presOf" srcId="{07A9BD1F-EB0C-4680-B091-C0AD1307B7A7}" destId="{0CF984FA-5B88-435C-8F3C-AF42E0998FCB}" srcOrd="0" destOrd="0" presId="urn:microsoft.com/office/officeart/2005/8/layout/vList3"/>
    <dgm:cxn modelId="{DDB044E4-B658-4311-AA3A-701BF0863E0E}" srcId="{1ED1748D-F79F-4F4B-AC4C-FC25BDF8849E}" destId="{07A9BD1F-EB0C-4680-B091-C0AD1307B7A7}" srcOrd="0" destOrd="0" parTransId="{144BFAB5-F7B7-4993-8062-CC7D027B0FC4}" sibTransId="{678F42AE-896D-468D-A94A-819573C4A359}"/>
    <dgm:cxn modelId="{CB29FA4C-3A5D-4EEF-8166-8C687E66531A}" type="presOf" srcId="{1ED1748D-F79F-4F4B-AC4C-FC25BDF8849E}" destId="{22B0FD0B-6C06-430F-9499-B668D4DB56D1}" srcOrd="0" destOrd="0" presId="urn:microsoft.com/office/officeart/2005/8/layout/vList3"/>
    <dgm:cxn modelId="{642D5FE5-6919-44A3-A9BE-6331C79F66A3}" type="presOf" srcId="{6F9E864F-7A31-4196-94CA-D0D2491A4378}" destId="{3D2F7073-DCE0-45E6-84FD-F02AE6B0974D}" srcOrd="0" destOrd="0" presId="urn:microsoft.com/office/officeart/2005/8/layout/vList3"/>
    <dgm:cxn modelId="{12F979E7-ADB9-4D4A-B8D2-C7F463047D49}" srcId="{1ED1748D-F79F-4F4B-AC4C-FC25BDF8849E}" destId="{6F9E864F-7A31-4196-94CA-D0D2491A4378}" srcOrd="2" destOrd="0" parTransId="{DE221AA0-7472-454E-A712-94C7AE798E05}" sibTransId="{93E685DD-5D8B-470E-9B76-1F2BDB52AD84}"/>
    <dgm:cxn modelId="{4E2561E7-62A2-4641-A3F3-718CC822463B}" type="presOf" srcId="{BD5C26FF-0153-411A-9776-12B80251AE26}" destId="{49782C8F-790F-4884-9C49-40E2A6C30A4D}" srcOrd="0" destOrd="0" presId="urn:microsoft.com/office/officeart/2005/8/layout/vList3"/>
    <dgm:cxn modelId="{7DEB9E0F-9942-4C96-8405-CDB15E534BE7}" srcId="{1ED1748D-F79F-4F4B-AC4C-FC25BDF8849E}" destId="{BD5C26FF-0153-411A-9776-12B80251AE26}" srcOrd="1" destOrd="0" parTransId="{62AD10AA-AA9F-4CF6-BD1B-BF7497CD7188}" sibTransId="{8A97D598-1EFF-44C0-ACD1-F9B3D58A2F3A}"/>
    <dgm:cxn modelId="{CDA5D976-BC94-4ED2-8533-3C71C0C23F62}" type="presParOf" srcId="{22B0FD0B-6C06-430F-9499-B668D4DB56D1}" destId="{CA45AC1C-F8EE-4987-8F1E-10E6FC3094CA}" srcOrd="0" destOrd="0" presId="urn:microsoft.com/office/officeart/2005/8/layout/vList3"/>
    <dgm:cxn modelId="{7984B88E-1B3C-4E16-9C71-685DC49D6DB5}" type="presParOf" srcId="{CA45AC1C-F8EE-4987-8F1E-10E6FC3094CA}" destId="{18764484-F66E-4DD5-A813-35A454B40BE4}" srcOrd="0" destOrd="0" presId="urn:microsoft.com/office/officeart/2005/8/layout/vList3"/>
    <dgm:cxn modelId="{095C893D-A313-416C-B64C-29E44A07B253}" type="presParOf" srcId="{CA45AC1C-F8EE-4987-8F1E-10E6FC3094CA}" destId="{0CF984FA-5B88-435C-8F3C-AF42E0998FCB}" srcOrd="1" destOrd="0" presId="urn:microsoft.com/office/officeart/2005/8/layout/vList3"/>
    <dgm:cxn modelId="{4F801DF6-39B2-4573-85CD-28D3D2BCCF35}" type="presParOf" srcId="{22B0FD0B-6C06-430F-9499-B668D4DB56D1}" destId="{A9E2689E-2492-477B-B492-A4B23AFAE597}" srcOrd="1" destOrd="0" presId="urn:microsoft.com/office/officeart/2005/8/layout/vList3"/>
    <dgm:cxn modelId="{04D9B98A-BC24-4C84-B336-BC5E0ADF0348}" type="presParOf" srcId="{22B0FD0B-6C06-430F-9499-B668D4DB56D1}" destId="{4E317EB0-FE2F-4BAD-B217-091586A8CF4B}" srcOrd="2" destOrd="0" presId="urn:microsoft.com/office/officeart/2005/8/layout/vList3"/>
    <dgm:cxn modelId="{AC15799D-D093-40D9-B9F4-F4F5C27D0DA1}" type="presParOf" srcId="{4E317EB0-FE2F-4BAD-B217-091586A8CF4B}" destId="{249BDEC8-B4C7-46CE-82C2-0E6E69C604A1}" srcOrd="0" destOrd="0" presId="urn:microsoft.com/office/officeart/2005/8/layout/vList3"/>
    <dgm:cxn modelId="{63482241-E0FA-44A0-BD6C-11BA3FA395D7}" type="presParOf" srcId="{4E317EB0-FE2F-4BAD-B217-091586A8CF4B}" destId="{49782C8F-790F-4884-9C49-40E2A6C30A4D}" srcOrd="1" destOrd="0" presId="urn:microsoft.com/office/officeart/2005/8/layout/vList3"/>
    <dgm:cxn modelId="{6AA20CFE-C457-4613-BDD3-F88A25296B7F}" type="presParOf" srcId="{22B0FD0B-6C06-430F-9499-B668D4DB56D1}" destId="{C3227380-E44F-4E5C-B586-F18E912580BE}" srcOrd="3" destOrd="0" presId="urn:microsoft.com/office/officeart/2005/8/layout/vList3"/>
    <dgm:cxn modelId="{4A1075B7-C8F4-4EA9-8421-EFC5238A1C37}" type="presParOf" srcId="{22B0FD0B-6C06-430F-9499-B668D4DB56D1}" destId="{F5DC1CDF-4ED8-4544-A4B2-049340956B54}" srcOrd="4" destOrd="0" presId="urn:microsoft.com/office/officeart/2005/8/layout/vList3"/>
    <dgm:cxn modelId="{CF1E570D-B991-4431-8D13-73B3BE02E0CE}" type="presParOf" srcId="{F5DC1CDF-4ED8-4544-A4B2-049340956B54}" destId="{70F1BF6F-B3D1-46D3-BD76-46EB6D2099A0}" srcOrd="0" destOrd="0" presId="urn:microsoft.com/office/officeart/2005/8/layout/vList3"/>
    <dgm:cxn modelId="{77FE6B78-06C9-4AAC-B7B0-930DB8831F9E}" type="presParOf" srcId="{F5DC1CDF-4ED8-4544-A4B2-049340956B54}" destId="{3D2F7073-DCE0-45E6-84FD-F02AE6B0974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906DE6-749F-44D4-96A4-AF8821F60C9F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</dgm:pt>
    <dgm:pt modelId="{ACE4F54C-0C1C-4128-A763-97D1F3319CD8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Спрямувати розвиток галузі згідно з особливостями природних ресурсів Волині</a:t>
          </a:r>
          <a:endParaRPr lang="uk-UA" sz="1400" b="1" dirty="0">
            <a:solidFill>
              <a:schemeClr val="tx1"/>
            </a:solidFill>
          </a:endParaRPr>
        </a:p>
      </dgm:t>
    </dgm:pt>
    <dgm:pt modelId="{108E3038-7059-42A4-925C-868DCB658E05}" type="parTrans" cxnId="{6C5437DC-DC39-405F-97AF-7267E12C96CE}">
      <dgm:prSet/>
      <dgm:spPr/>
      <dgm:t>
        <a:bodyPr/>
        <a:lstStyle/>
        <a:p>
          <a:endParaRPr lang="uk-UA"/>
        </a:p>
      </dgm:t>
    </dgm:pt>
    <dgm:pt modelId="{65C33A02-A918-454B-A475-AA1D1956A9BE}" type="sibTrans" cxnId="{6C5437DC-DC39-405F-97AF-7267E12C96CE}">
      <dgm:prSet/>
      <dgm:spPr/>
      <dgm:t>
        <a:bodyPr/>
        <a:lstStyle/>
        <a:p>
          <a:endParaRPr lang="uk-UA"/>
        </a:p>
      </dgm:t>
    </dgm:pt>
    <dgm:pt modelId="{C0BFA0E5-74F7-4A43-AFE5-29214BB4016C}">
      <dgm:prSet phldrT="[Текст]" custT="1"/>
      <dgm:spPr>
        <a:solidFill>
          <a:srgbClr val="92D050"/>
        </a:solidFill>
      </dgm:spPr>
      <dgm:t>
        <a:bodyPr/>
        <a:lstStyle/>
        <a:p>
          <a:pPr>
            <a:spcAft>
              <a:spcPts val="0"/>
            </a:spcAft>
          </a:pPr>
          <a:r>
            <a:rPr lang="uk-UA" sz="1400" b="1" dirty="0" smtClean="0">
              <a:solidFill>
                <a:schemeClr val="tx1"/>
              </a:solidFill>
            </a:rPr>
            <a:t>Свинарство та  ВРХ</a:t>
          </a:r>
        </a:p>
        <a:p>
          <a:pPr>
            <a:spcAft>
              <a:spcPts val="0"/>
            </a:spcAft>
          </a:pPr>
          <a:r>
            <a:rPr lang="uk-UA" sz="1400" b="1" dirty="0" smtClean="0">
              <a:solidFill>
                <a:schemeClr val="tx1"/>
              </a:solidFill>
            </a:rPr>
            <a:t>В нашій області є великий потенціал для розвитку цієї галузі.</a:t>
          </a:r>
          <a:endParaRPr lang="uk-UA" sz="1400" b="1" dirty="0">
            <a:solidFill>
              <a:schemeClr val="tx1"/>
            </a:solidFill>
          </a:endParaRPr>
        </a:p>
      </dgm:t>
    </dgm:pt>
    <dgm:pt modelId="{1A4FB40A-EA87-4059-A6FB-1853C85FA1B1}" type="parTrans" cxnId="{24379084-2ACA-4D7E-BCA8-9A53D3117766}">
      <dgm:prSet/>
      <dgm:spPr/>
      <dgm:t>
        <a:bodyPr/>
        <a:lstStyle/>
        <a:p>
          <a:endParaRPr lang="uk-UA"/>
        </a:p>
      </dgm:t>
    </dgm:pt>
    <dgm:pt modelId="{9514E82E-A7F2-4694-9FAE-3C62809D74D4}" type="sibTrans" cxnId="{24379084-2ACA-4D7E-BCA8-9A53D3117766}">
      <dgm:prSet/>
      <dgm:spPr/>
      <dgm:t>
        <a:bodyPr/>
        <a:lstStyle/>
        <a:p>
          <a:endParaRPr lang="uk-UA"/>
        </a:p>
      </dgm:t>
    </dgm:pt>
    <dgm:pt modelId="{61ED71FF-5C0F-4784-B3D2-983F37C8B98A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Садівництво. Вирощування малини, смородини, йошти – один із перспективних напрямків сільського господарства.</a:t>
          </a:r>
          <a:endParaRPr lang="uk-UA" sz="1400" b="1" dirty="0">
            <a:solidFill>
              <a:schemeClr val="tx1"/>
            </a:solidFill>
          </a:endParaRPr>
        </a:p>
      </dgm:t>
    </dgm:pt>
    <dgm:pt modelId="{08ABBF5F-1088-484E-AEB5-F655DAC3A7D0}" type="parTrans" cxnId="{C10713D8-2ED9-405E-9F96-9839447D425B}">
      <dgm:prSet/>
      <dgm:spPr/>
      <dgm:t>
        <a:bodyPr/>
        <a:lstStyle/>
        <a:p>
          <a:endParaRPr lang="uk-UA"/>
        </a:p>
      </dgm:t>
    </dgm:pt>
    <dgm:pt modelId="{35D3DCF7-5F6F-4E95-8FB6-377468515559}" type="sibTrans" cxnId="{C10713D8-2ED9-405E-9F96-9839447D425B}">
      <dgm:prSet/>
      <dgm:spPr/>
      <dgm:t>
        <a:bodyPr/>
        <a:lstStyle/>
        <a:p>
          <a:endParaRPr lang="uk-UA"/>
        </a:p>
      </dgm:t>
    </dgm:pt>
    <dgm:pt modelId="{762D9A25-D169-493B-B57B-5492D5391898}" type="pres">
      <dgm:prSet presAssocID="{B6906DE6-749F-44D4-96A4-AF8821F60C9F}" presName="CompostProcess" presStyleCnt="0">
        <dgm:presLayoutVars>
          <dgm:dir/>
          <dgm:resizeHandles val="exact"/>
        </dgm:presLayoutVars>
      </dgm:prSet>
      <dgm:spPr/>
    </dgm:pt>
    <dgm:pt modelId="{48B4C610-45B7-4A60-8343-F6923A21FE3C}" type="pres">
      <dgm:prSet presAssocID="{B6906DE6-749F-44D4-96A4-AF8821F60C9F}" presName="arrow" presStyleLbl="bgShp" presStyleIdx="0" presStyleCnt="1" custScaleX="109129" custScaleY="100000" custLinFactNeighborX="-9317" custLinFactNeighborY="6574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  <dgm:pt modelId="{579B2862-17AA-4985-A015-80F1155FBED6}" type="pres">
      <dgm:prSet presAssocID="{B6906DE6-749F-44D4-96A4-AF8821F60C9F}" presName="linearProcess" presStyleCnt="0"/>
      <dgm:spPr/>
    </dgm:pt>
    <dgm:pt modelId="{A67244EA-71E8-4BA1-BC22-81E9FFB237A2}" type="pres">
      <dgm:prSet presAssocID="{ACE4F54C-0C1C-4128-A763-97D1F3319CD8}" presName="textNode" presStyleLbl="node1" presStyleIdx="0" presStyleCnt="3" custScaleX="73092" custScaleY="102710" custLinFactNeighborX="-47705" custLinFactNeighborY="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B74A9F9-E9D5-4BD2-A183-7C205FF9DF58}" type="pres">
      <dgm:prSet presAssocID="{65C33A02-A918-454B-A475-AA1D1956A9BE}" presName="sibTrans" presStyleCnt="0"/>
      <dgm:spPr/>
    </dgm:pt>
    <dgm:pt modelId="{C6E66E0E-AE51-4D9B-8C71-89DF29FC1E02}" type="pres">
      <dgm:prSet presAssocID="{C0BFA0E5-74F7-4A43-AFE5-29214BB4016C}" presName="textNode" presStyleLbl="node1" presStyleIdx="1" presStyleCnt="3" custScaleX="69872" custScaleY="102711" custLinFactNeighborX="-73266" custLinFactNeighborY="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5D6807C-77C3-4BDD-8F80-E1FC77944DF0}" type="pres">
      <dgm:prSet presAssocID="{9514E82E-A7F2-4694-9FAE-3C62809D74D4}" presName="sibTrans" presStyleCnt="0"/>
      <dgm:spPr/>
    </dgm:pt>
    <dgm:pt modelId="{9BA7E20C-59BA-480E-9D5E-B63807B95A7F}" type="pres">
      <dgm:prSet presAssocID="{61ED71FF-5C0F-4784-B3D2-983F37C8B98A}" presName="textNode" presStyleLbl="node1" presStyleIdx="2" presStyleCnt="3" custScaleX="79033" custScaleY="104827" custLinFactNeighborX="-92680" custLinFactNeighborY="105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C5437DC-DC39-405F-97AF-7267E12C96CE}" srcId="{B6906DE6-749F-44D4-96A4-AF8821F60C9F}" destId="{ACE4F54C-0C1C-4128-A763-97D1F3319CD8}" srcOrd="0" destOrd="0" parTransId="{108E3038-7059-42A4-925C-868DCB658E05}" sibTransId="{65C33A02-A918-454B-A475-AA1D1956A9BE}"/>
    <dgm:cxn modelId="{10BF3155-FC7D-432D-A770-766F8AFF5555}" type="presOf" srcId="{C0BFA0E5-74F7-4A43-AFE5-29214BB4016C}" destId="{C6E66E0E-AE51-4D9B-8C71-89DF29FC1E02}" srcOrd="0" destOrd="0" presId="urn:microsoft.com/office/officeart/2005/8/layout/hProcess9"/>
    <dgm:cxn modelId="{2FEC0CF7-281A-4C86-96BB-0F768D9BF14F}" type="presOf" srcId="{ACE4F54C-0C1C-4128-A763-97D1F3319CD8}" destId="{A67244EA-71E8-4BA1-BC22-81E9FFB237A2}" srcOrd="0" destOrd="0" presId="urn:microsoft.com/office/officeart/2005/8/layout/hProcess9"/>
    <dgm:cxn modelId="{C10713D8-2ED9-405E-9F96-9839447D425B}" srcId="{B6906DE6-749F-44D4-96A4-AF8821F60C9F}" destId="{61ED71FF-5C0F-4784-B3D2-983F37C8B98A}" srcOrd="2" destOrd="0" parTransId="{08ABBF5F-1088-484E-AEB5-F655DAC3A7D0}" sibTransId="{35D3DCF7-5F6F-4E95-8FB6-377468515559}"/>
    <dgm:cxn modelId="{D3E3F170-C378-4088-96E5-0EB918F4D487}" type="presOf" srcId="{61ED71FF-5C0F-4784-B3D2-983F37C8B98A}" destId="{9BA7E20C-59BA-480E-9D5E-B63807B95A7F}" srcOrd="0" destOrd="0" presId="urn:microsoft.com/office/officeart/2005/8/layout/hProcess9"/>
    <dgm:cxn modelId="{214889DB-C0BE-4291-A972-C8B1C8F310A7}" type="presOf" srcId="{B6906DE6-749F-44D4-96A4-AF8821F60C9F}" destId="{762D9A25-D169-493B-B57B-5492D5391898}" srcOrd="0" destOrd="0" presId="urn:microsoft.com/office/officeart/2005/8/layout/hProcess9"/>
    <dgm:cxn modelId="{24379084-2ACA-4D7E-BCA8-9A53D3117766}" srcId="{B6906DE6-749F-44D4-96A4-AF8821F60C9F}" destId="{C0BFA0E5-74F7-4A43-AFE5-29214BB4016C}" srcOrd="1" destOrd="0" parTransId="{1A4FB40A-EA87-4059-A6FB-1853C85FA1B1}" sibTransId="{9514E82E-A7F2-4694-9FAE-3C62809D74D4}"/>
    <dgm:cxn modelId="{F8720352-EDA0-44F3-9C37-4E77FB4511E8}" type="presParOf" srcId="{762D9A25-D169-493B-B57B-5492D5391898}" destId="{48B4C610-45B7-4A60-8343-F6923A21FE3C}" srcOrd="0" destOrd="0" presId="urn:microsoft.com/office/officeart/2005/8/layout/hProcess9"/>
    <dgm:cxn modelId="{255F0568-C0FF-4144-930D-A8010A462060}" type="presParOf" srcId="{762D9A25-D169-493B-B57B-5492D5391898}" destId="{579B2862-17AA-4985-A015-80F1155FBED6}" srcOrd="1" destOrd="0" presId="urn:microsoft.com/office/officeart/2005/8/layout/hProcess9"/>
    <dgm:cxn modelId="{96C28598-52EC-44E3-8213-053046A0ED92}" type="presParOf" srcId="{579B2862-17AA-4985-A015-80F1155FBED6}" destId="{A67244EA-71E8-4BA1-BC22-81E9FFB237A2}" srcOrd="0" destOrd="0" presId="urn:microsoft.com/office/officeart/2005/8/layout/hProcess9"/>
    <dgm:cxn modelId="{C8DC42C7-3B0A-405E-88BE-46ECB4076DB0}" type="presParOf" srcId="{579B2862-17AA-4985-A015-80F1155FBED6}" destId="{7B74A9F9-E9D5-4BD2-A183-7C205FF9DF58}" srcOrd="1" destOrd="0" presId="urn:microsoft.com/office/officeart/2005/8/layout/hProcess9"/>
    <dgm:cxn modelId="{C0D693C6-F7EF-4DD1-8276-6C501446D1CE}" type="presParOf" srcId="{579B2862-17AA-4985-A015-80F1155FBED6}" destId="{C6E66E0E-AE51-4D9B-8C71-89DF29FC1E02}" srcOrd="2" destOrd="0" presId="urn:microsoft.com/office/officeart/2005/8/layout/hProcess9"/>
    <dgm:cxn modelId="{3E0BA22A-232C-48E5-BB6A-3060E29554CE}" type="presParOf" srcId="{579B2862-17AA-4985-A015-80F1155FBED6}" destId="{35D6807C-77C3-4BDD-8F80-E1FC77944DF0}" srcOrd="3" destOrd="0" presId="urn:microsoft.com/office/officeart/2005/8/layout/hProcess9"/>
    <dgm:cxn modelId="{8887C5F6-5FF4-4FC0-A10B-75038638E254}" type="presParOf" srcId="{579B2862-17AA-4985-A015-80F1155FBED6}" destId="{9BA7E20C-59BA-480E-9D5E-B63807B95A7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D6C019-8C81-4BBF-BEEB-06F67FDB358F}" type="doc">
      <dgm:prSet loTypeId="urn:microsoft.com/office/officeart/2005/8/layout/vList3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FDB54ACB-93DD-4DDD-BA2C-979A6908076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uk-UA" sz="1800" b="1" dirty="0" smtClean="0">
              <a:solidFill>
                <a:schemeClr val="tx1"/>
              </a:solidFill>
              <a:latin typeface="Arial Narrow" panose="020B0606020202030204" pitchFamily="34" charset="0"/>
            </a:rPr>
            <a:t>Харчова промисловість представлена більш ніж 50 промисловими підприємствами, флагманами даної галузі були і залишаються такі підприємства як </a:t>
          </a:r>
          <a:r>
            <a:rPr lang="uk-UA" sz="18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Горохівський</a:t>
          </a:r>
          <a:r>
            <a:rPr lang="uk-UA" sz="1800" b="1" dirty="0" smtClean="0">
              <a:solidFill>
                <a:schemeClr val="tx1"/>
              </a:solidFill>
              <a:latin typeface="Arial Narrow" panose="020B0606020202030204" pitchFamily="34" charset="0"/>
            </a:rPr>
            <a:t>,  </a:t>
          </a:r>
          <a:r>
            <a:rPr lang="uk-UA" sz="18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Гнідавський</a:t>
          </a:r>
          <a:r>
            <a:rPr lang="uk-UA" sz="1800" b="1" dirty="0" smtClean="0">
              <a:solidFill>
                <a:schemeClr val="tx1"/>
              </a:solidFill>
              <a:latin typeface="Arial Narrow" panose="020B0606020202030204" pitchFamily="34" charset="0"/>
            </a:rPr>
            <a:t>, Володимир-Волинський цукрові заводи.</a:t>
          </a:r>
          <a:endParaRPr lang="uk-UA" sz="18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EA4C337-56FD-4B29-8973-4BBE9F0A107A}" type="parTrans" cxnId="{FA00233D-5719-47A0-BFA4-D5DBCEA3B0BE}">
      <dgm:prSet/>
      <dgm:spPr/>
      <dgm:t>
        <a:bodyPr/>
        <a:lstStyle/>
        <a:p>
          <a:endParaRPr lang="uk-UA"/>
        </a:p>
      </dgm:t>
    </dgm:pt>
    <dgm:pt modelId="{873FFC1C-DE19-4B3F-AD99-23B402B17547}" type="sibTrans" cxnId="{FA00233D-5719-47A0-BFA4-D5DBCEA3B0BE}">
      <dgm:prSet/>
      <dgm:spPr/>
      <dgm:t>
        <a:bodyPr/>
        <a:lstStyle/>
        <a:p>
          <a:endParaRPr lang="uk-UA"/>
        </a:p>
      </dgm:t>
    </dgm:pt>
    <dgm:pt modelId="{576A7621-2A7E-4F6E-8C16-7B08AC1483C3}" type="pres">
      <dgm:prSet presAssocID="{DCD6C019-8C81-4BBF-BEEB-06F67FDB358F}" presName="linearFlow" presStyleCnt="0">
        <dgm:presLayoutVars>
          <dgm:dir/>
          <dgm:resizeHandles val="exact"/>
        </dgm:presLayoutVars>
      </dgm:prSet>
      <dgm:spPr/>
    </dgm:pt>
    <dgm:pt modelId="{0D7DEF14-B316-49F7-822D-D806AFA60815}" type="pres">
      <dgm:prSet presAssocID="{FDB54ACB-93DD-4DDD-BA2C-979A6908076C}" presName="composite" presStyleCnt="0"/>
      <dgm:spPr/>
    </dgm:pt>
    <dgm:pt modelId="{711D046E-5879-4440-9CC9-CC855FF19847}" type="pres">
      <dgm:prSet presAssocID="{FDB54ACB-93DD-4DDD-BA2C-979A6908076C}" presName="imgShp" presStyleLbl="fgImgPlace1" presStyleIdx="0" presStyleCnt="1" custLinFactNeighborX="-2272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030193DD-3004-455F-A9CD-0E5EF2676103}" type="pres">
      <dgm:prSet presAssocID="{FDB54ACB-93DD-4DDD-BA2C-979A6908076C}" presName="txShp" presStyleLbl="node1" presStyleIdx="0" presStyleCnt="1" custScaleX="1092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719903D-F311-44D3-93E9-7663548375FD}" type="presOf" srcId="{DCD6C019-8C81-4BBF-BEEB-06F67FDB358F}" destId="{576A7621-2A7E-4F6E-8C16-7B08AC1483C3}" srcOrd="0" destOrd="0" presId="urn:microsoft.com/office/officeart/2005/8/layout/vList3"/>
    <dgm:cxn modelId="{FA00233D-5719-47A0-BFA4-D5DBCEA3B0BE}" srcId="{DCD6C019-8C81-4BBF-BEEB-06F67FDB358F}" destId="{FDB54ACB-93DD-4DDD-BA2C-979A6908076C}" srcOrd="0" destOrd="0" parTransId="{BEA4C337-56FD-4B29-8973-4BBE9F0A107A}" sibTransId="{873FFC1C-DE19-4B3F-AD99-23B402B17547}"/>
    <dgm:cxn modelId="{4C98952A-5501-47F5-9FCE-EF95A369DA58}" type="presOf" srcId="{FDB54ACB-93DD-4DDD-BA2C-979A6908076C}" destId="{030193DD-3004-455F-A9CD-0E5EF2676103}" srcOrd="0" destOrd="0" presId="urn:microsoft.com/office/officeart/2005/8/layout/vList3"/>
    <dgm:cxn modelId="{43EB7AA3-D4E2-4EEB-97A7-B291CD503E04}" type="presParOf" srcId="{576A7621-2A7E-4F6E-8C16-7B08AC1483C3}" destId="{0D7DEF14-B316-49F7-822D-D806AFA60815}" srcOrd="0" destOrd="0" presId="urn:microsoft.com/office/officeart/2005/8/layout/vList3"/>
    <dgm:cxn modelId="{B666A432-7E63-48B1-AD16-182574AE3938}" type="presParOf" srcId="{0D7DEF14-B316-49F7-822D-D806AFA60815}" destId="{711D046E-5879-4440-9CC9-CC855FF19847}" srcOrd="0" destOrd="0" presId="urn:microsoft.com/office/officeart/2005/8/layout/vList3"/>
    <dgm:cxn modelId="{74E5C890-E331-466B-BC4F-30BAB8CF35EB}" type="presParOf" srcId="{0D7DEF14-B316-49F7-822D-D806AFA60815}" destId="{030193DD-3004-455F-A9CD-0E5EF267610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D89646-59BD-48F0-A002-4DCD120E392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F564B48-89DE-4EBC-AFD1-98D5EAD43EA7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uk-UA" sz="1400" b="1" dirty="0" smtClean="0">
              <a:solidFill>
                <a:schemeClr val="tx1"/>
              </a:solidFill>
            </a:rPr>
            <a:t>Побудувати переробні комплекси та приміщення для зберігання ягід, овочів та фруктів безпосередньо біля фермерських господарств</a:t>
          </a:r>
          <a:endParaRPr lang="uk-UA" sz="1400" b="1" dirty="0">
            <a:solidFill>
              <a:schemeClr val="tx1"/>
            </a:solidFill>
          </a:endParaRPr>
        </a:p>
      </dgm:t>
    </dgm:pt>
    <dgm:pt modelId="{0756DBE6-C55D-4559-A8EF-D9D85712E96E}" type="parTrans" cxnId="{CC2778A9-DA97-4C70-8F31-7BF9385870B0}">
      <dgm:prSet/>
      <dgm:spPr/>
      <dgm:t>
        <a:bodyPr/>
        <a:lstStyle/>
        <a:p>
          <a:endParaRPr lang="uk-UA"/>
        </a:p>
      </dgm:t>
    </dgm:pt>
    <dgm:pt modelId="{F98AD5E7-B781-43AD-909B-FAD454E1746B}" type="sibTrans" cxnId="{CC2778A9-DA97-4C70-8F31-7BF9385870B0}">
      <dgm:prSet/>
      <dgm:spPr/>
      <dgm:t>
        <a:bodyPr/>
        <a:lstStyle/>
        <a:p>
          <a:endParaRPr lang="uk-UA"/>
        </a:p>
      </dgm:t>
    </dgm:pt>
    <dgm:pt modelId="{FB26EDB8-3E11-40DA-AB0B-F2EE5E7A810B}">
      <dgm:prSet custT="1"/>
      <dgm:spPr/>
      <dgm:t>
        <a:bodyPr/>
        <a:lstStyle/>
        <a:p>
          <a:pPr algn="l"/>
          <a:r>
            <a:rPr lang="uk-UA" sz="1400" b="1" smtClean="0">
              <a:solidFill>
                <a:schemeClr val="tx1"/>
              </a:solidFill>
            </a:rPr>
            <a:t>Побудувати льонокомбінат</a:t>
          </a:r>
          <a:endParaRPr lang="uk-UA" sz="1400" b="1">
            <a:solidFill>
              <a:schemeClr val="tx1"/>
            </a:solidFill>
          </a:endParaRPr>
        </a:p>
      </dgm:t>
    </dgm:pt>
    <dgm:pt modelId="{D8C13DF5-8883-4633-AB2D-96C1E1E151DA}" type="parTrans" cxnId="{15AF1423-175C-4ED8-9696-CE1D072B3FD3}">
      <dgm:prSet/>
      <dgm:spPr/>
      <dgm:t>
        <a:bodyPr/>
        <a:lstStyle/>
        <a:p>
          <a:endParaRPr lang="uk-UA"/>
        </a:p>
      </dgm:t>
    </dgm:pt>
    <dgm:pt modelId="{0EAD3B0D-E6E0-4601-989A-236F36D31226}" type="sibTrans" cxnId="{15AF1423-175C-4ED8-9696-CE1D072B3FD3}">
      <dgm:prSet/>
      <dgm:spPr/>
      <dgm:t>
        <a:bodyPr/>
        <a:lstStyle/>
        <a:p>
          <a:endParaRPr lang="uk-UA"/>
        </a:p>
      </dgm:t>
    </dgm:pt>
    <dgm:pt modelId="{E8D74C52-CFCD-4CDE-82F7-3FDEF00D5706}">
      <dgm:prSet custT="1"/>
      <dgm:spPr/>
      <dgm:t>
        <a:bodyPr/>
        <a:lstStyle/>
        <a:p>
          <a:pPr algn="l"/>
          <a:r>
            <a:rPr lang="uk-UA" sz="1400" b="1" smtClean="0">
              <a:solidFill>
                <a:schemeClr val="tx1"/>
              </a:solidFill>
            </a:rPr>
            <a:t>Продавати не сировину, а готовий продукт</a:t>
          </a:r>
          <a:endParaRPr lang="uk-UA" sz="1400" b="1">
            <a:solidFill>
              <a:schemeClr val="tx1"/>
            </a:solidFill>
          </a:endParaRPr>
        </a:p>
      </dgm:t>
    </dgm:pt>
    <dgm:pt modelId="{12E7650E-B55F-4003-83BC-B8F49275D39E}" type="parTrans" cxnId="{732C6004-B267-480F-9DDF-C0E6B4CFFB62}">
      <dgm:prSet/>
      <dgm:spPr/>
      <dgm:t>
        <a:bodyPr/>
        <a:lstStyle/>
        <a:p>
          <a:endParaRPr lang="uk-UA"/>
        </a:p>
      </dgm:t>
    </dgm:pt>
    <dgm:pt modelId="{A9C9EE0B-1746-4C44-A5EF-4CEE731C4233}" type="sibTrans" cxnId="{732C6004-B267-480F-9DDF-C0E6B4CFFB62}">
      <dgm:prSet/>
      <dgm:spPr/>
      <dgm:t>
        <a:bodyPr/>
        <a:lstStyle/>
        <a:p>
          <a:endParaRPr lang="uk-UA"/>
        </a:p>
      </dgm:t>
    </dgm:pt>
    <dgm:pt modelId="{2D9C19A1-9DF2-4066-A522-526C08ECE2CF}" type="pres">
      <dgm:prSet presAssocID="{F3D89646-59BD-48F0-A002-4DCD120E392B}" presName="linearFlow" presStyleCnt="0">
        <dgm:presLayoutVars>
          <dgm:dir/>
          <dgm:resizeHandles val="exact"/>
        </dgm:presLayoutVars>
      </dgm:prSet>
      <dgm:spPr/>
    </dgm:pt>
    <dgm:pt modelId="{62DEFA33-AD4D-41E1-9676-8FAFDE447614}" type="pres">
      <dgm:prSet presAssocID="{FF564B48-89DE-4EBC-AFD1-98D5EAD43EA7}" presName="composite" presStyleCnt="0"/>
      <dgm:spPr/>
    </dgm:pt>
    <dgm:pt modelId="{1CB3D2D5-F68F-41A7-919D-B63C709DCE0E}" type="pres">
      <dgm:prSet presAssocID="{FF564B48-89DE-4EBC-AFD1-98D5EAD43EA7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62A7B7F3-AF1E-4A13-99D9-45D4FBB73D70}" type="pres">
      <dgm:prSet presAssocID="{FF564B48-89DE-4EBC-AFD1-98D5EAD43EA7}" presName="txShp" presStyleLbl="node1" presStyleIdx="0" presStyleCnt="3" custScaleX="100156" custScaleY="144355">
        <dgm:presLayoutVars>
          <dgm:bulletEnabled val="1"/>
        </dgm:presLayoutVars>
      </dgm:prSet>
      <dgm:spPr/>
    </dgm:pt>
    <dgm:pt modelId="{05CD7E10-6C97-48E8-A758-CF101565B111}" type="pres">
      <dgm:prSet presAssocID="{F98AD5E7-B781-43AD-909B-FAD454E1746B}" presName="spacing" presStyleCnt="0"/>
      <dgm:spPr/>
    </dgm:pt>
    <dgm:pt modelId="{54E33541-808F-40A1-974B-BED62180FD90}" type="pres">
      <dgm:prSet presAssocID="{FB26EDB8-3E11-40DA-AB0B-F2EE5E7A810B}" presName="composite" presStyleCnt="0"/>
      <dgm:spPr/>
    </dgm:pt>
    <dgm:pt modelId="{BCFDE665-F002-41FF-B8E4-6386F92105A2}" type="pres">
      <dgm:prSet presAssocID="{FB26EDB8-3E11-40DA-AB0B-F2EE5E7A810B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8843534-B935-46A4-9AB1-A76662005C55}" type="pres">
      <dgm:prSet presAssocID="{FB26EDB8-3E11-40DA-AB0B-F2EE5E7A810B}" presName="txShp" presStyleLbl="node1" presStyleIdx="1" presStyleCnt="3">
        <dgm:presLayoutVars>
          <dgm:bulletEnabled val="1"/>
        </dgm:presLayoutVars>
      </dgm:prSet>
      <dgm:spPr/>
    </dgm:pt>
    <dgm:pt modelId="{48FA2DD2-D4B4-403C-BDBF-C1A16D3E73F7}" type="pres">
      <dgm:prSet presAssocID="{0EAD3B0D-E6E0-4601-989A-236F36D31226}" presName="spacing" presStyleCnt="0"/>
      <dgm:spPr/>
    </dgm:pt>
    <dgm:pt modelId="{3A08397B-765B-4248-B5AC-6C2A3F0E7663}" type="pres">
      <dgm:prSet presAssocID="{E8D74C52-CFCD-4CDE-82F7-3FDEF00D5706}" presName="composite" presStyleCnt="0"/>
      <dgm:spPr/>
    </dgm:pt>
    <dgm:pt modelId="{C24983D6-79AC-45B7-B98A-6F3395DCDDB2}" type="pres">
      <dgm:prSet presAssocID="{E8D74C52-CFCD-4CDE-82F7-3FDEF00D5706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9B9C068-414A-4FE9-A3D6-A130F06DB81E}" type="pres">
      <dgm:prSet presAssocID="{E8D74C52-CFCD-4CDE-82F7-3FDEF00D5706}" presName="txShp" presStyleLbl="node1" presStyleIdx="2" presStyleCnt="3">
        <dgm:presLayoutVars>
          <dgm:bulletEnabled val="1"/>
        </dgm:presLayoutVars>
      </dgm:prSet>
      <dgm:spPr/>
    </dgm:pt>
  </dgm:ptLst>
  <dgm:cxnLst>
    <dgm:cxn modelId="{15AF1423-175C-4ED8-9696-CE1D072B3FD3}" srcId="{F3D89646-59BD-48F0-A002-4DCD120E392B}" destId="{FB26EDB8-3E11-40DA-AB0B-F2EE5E7A810B}" srcOrd="1" destOrd="0" parTransId="{D8C13DF5-8883-4633-AB2D-96C1E1E151DA}" sibTransId="{0EAD3B0D-E6E0-4601-989A-236F36D31226}"/>
    <dgm:cxn modelId="{DCDC4F6D-A595-4DF9-BDD9-2BB8E363EF29}" type="presOf" srcId="{FF564B48-89DE-4EBC-AFD1-98D5EAD43EA7}" destId="{62A7B7F3-AF1E-4A13-99D9-45D4FBB73D70}" srcOrd="0" destOrd="0" presId="urn:microsoft.com/office/officeart/2005/8/layout/vList3"/>
    <dgm:cxn modelId="{34C532E5-0B74-41E3-A7BF-6EED919CDD3E}" type="presOf" srcId="{F3D89646-59BD-48F0-A002-4DCD120E392B}" destId="{2D9C19A1-9DF2-4066-A522-526C08ECE2CF}" srcOrd="0" destOrd="0" presId="urn:microsoft.com/office/officeart/2005/8/layout/vList3"/>
    <dgm:cxn modelId="{CC2778A9-DA97-4C70-8F31-7BF9385870B0}" srcId="{F3D89646-59BD-48F0-A002-4DCD120E392B}" destId="{FF564B48-89DE-4EBC-AFD1-98D5EAD43EA7}" srcOrd="0" destOrd="0" parTransId="{0756DBE6-C55D-4559-A8EF-D9D85712E96E}" sibTransId="{F98AD5E7-B781-43AD-909B-FAD454E1746B}"/>
    <dgm:cxn modelId="{478FE411-4889-476A-B362-A0EC02A36A59}" type="presOf" srcId="{FB26EDB8-3E11-40DA-AB0B-F2EE5E7A810B}" destId="{18843534-B935-46A4-9AB1-A76662005C55}" srcOrd="0" destOrd="0" presId="urn:microsoft.com/office/officeart/2005/8/layout/vList3"/>
    <dgm:cxn modelId="{6B17C0EA-46DB-43BE-98A5-09D9DCAC4AC5}" type="presOf" srcId="{E8D74C52-CFCD-4CDE-82F7-3FDEF00D5706}" destId="{D9B9C068-414A-4FE9-A3D6-A130F06DB81E}" srcOrd="0" destOrd="0" presId="urn:microsoft.com/office/officeart/2005/8/layout/vList3"/>
    <dgm:cxn modelId="{732C6004-B267-480F-9DDF-C0E6B4CFFB62}" srcId="{F3D89646-59BD-48F0-A002-4DCD120E392B}" destId="{E8D74C52-CFCD-4CDE-82F7-3FDEF00D5706}" srcOrd="2" destOrd="0" parTransId="{12E7650E-B55F-4003-83BC-B8F49275D39E}" sibTransId="{A9C9EE0B-1746-4C44-A5EF-4CEE731C4233}"/>
    <dgm:cxn modelId="{B30CE140-5285-40B1-8840-0ABBECB2CA6D}" type="presParOf" srcId="{2D9C19A1-9DF2-4066-A522-526C08ECE2CF}" destId="{62DEFA33-AD4D-41E1-9676-8FAFDE447614}" srcOrd="0" destOrd="0" presId="urn:microsoft.com/office/officeart/2005/8/layout/vList3"/>
    <dgm:cxn modelId="{8DFBF906-3101-4440-B448-46ADF159D12F}" type="presParOf" srcId="{62DEFA33-AD4D-41E1-9676-8FAFDE447614}" destId="{1CB3D2D5-F68F-41A7-919D-B63C709DCE0E}" srcOrd="0" destOrd="0" presId="urn:microsoft.com/office/officeart/2005/8/layout/vList3"/>
    <dgm:cxn modelId="{97FF1F01-E9F3-4BD6-AACB-C7977409690C}" type="presParOf" srcId="{62DEFA33-AD4D-41E1-9676-8FAFDE447614}" destId="{62A7B7F3-AF1E-4A13-99D9-45D4FBB73D70}" srcOrd="1" destOrd="0" presId="urn:microsoft.com/office/officeart/2005/8/layout/vList3"/>
    <dgm:cxn modelId="{8A11DD47-9618-494A-95C0-3B86A21BA91B}" type="presParOf" srcId="{2D9C19A1-9DF2-4066-A522-526C08ECE2CF}" destId="{05CD7E10-6C97-48E8-A758-CF101565B111}" srcOrd="1" destOrd="0" presId="urn:microsoft.com/office/officeart/2005/8/layout/vList3"/>
    <dgm:cxn modelId="{11AD04A6-118F-4502-8E19-A036D4C84CE3}" type="presParOf" srcId="{2D9C19A1-9DF2-4066-A522-526C08ECE2CF}" destId="{54E33541-808F-40A1-974B-BED62180FD90}" srcOrd="2" destOrd="0" presId="urn:microsoft.com/office/officeart/2005/8/layout/vList3"/>
    <dgm:cxn modelId="{20876120-24BD-46FE-A728-0266852A9E92}" type="presParOf" srcId="{54E33541-808F-40A1-974B-BED62180FD90}" destId="{BCFDE665-F002-41FF-B8E4-6386F92105A2}" srcOrd="0" destOrd="0" presId="urn:microsoft.com/office/officeart/2005/8/layout/vList3"/>
    <dgm:cxn modelId="{6253BC2E-7D82-48E4-BBF5-E92B946DB64B}" type="presParOf" srcId="{54E33541-808F-40A1-974B-BED62180FD90}" destId="{18843534-B935-46A4-9AB1-A76662005C55}" srcOrd="1" destOrd="0" presId="urn:microsoft.com/office/officeart/2005/8/layout/vList3"/>
    <dgm:cxn modelId="{4F3F9208-5FE0-4C70-8605-71D10CDE3E76}" type="presParOf" srcId="{2D9C19A1-9DF2-4066-A522-526C08ECE2CF}" destId="{48FA2DD2-D4B4-403C-BDBF-C1A16D3E73F7}" srcOrd="3" destOrd="0" presId="urn:microsoft.com/office/officeart/2005/8/layout/vList3"/>
    <dgm:cxn modelId="{591C4E3D-339F-43E2-B98A-829DCE171DED}" type="presParOf" srcId="{2D9C19A1-9DF2-4066-A522-526C08ECE2CF}" destId="{3A08397B-765B-4248-B5AC-6C2A3F0E7663}" srcOrd="4" destOrd="0" presId="urn:microsoft.com/office/officeart/2005/8/layout/vList3"/>
    <dgm:cxn modelId="{5C023C07-D947-413F-9A74-8EAA3682776D}" type="presParOf" srcId="{3A08397B-765B-4248-B5AC-6C2A3F0E7663}" destId="{C24983D6-79AC-45B7-B98A-6F3395DCDDB2}" srcOrd="0" destOrd="0" presId="urn:microsoft.com/office/officeart/2005/8/layout/vList3"/>
    <dgm:cxn modelId="{912AD36F-79F6-4576-BCB1-7069F1A83C8E}" type="presParOf" srcId="{3A08397B-765B-4248-B5AC-6C2A3F0E7663}" destId="{D9B9C068-414A-4FE9-A3D6-A130F06DB81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0B4BD1-55C9-4248-8D4A-76C1459FDE08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F57FA41-0D1B-4546-A3C6-62E7281C3219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Заходи необхідні для розвитку галузі:</a:t>
          </a:r>
          <a:endParaRPr lang="uk-UA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54DCBC-CF26-4DAB-94F0-23B550FAC188}" type="parTrans" cxnId="{83F28CAA-775F-4650-B144-15E1D0B702AB}">
      <dgm:prSet/>
      <dgm:spPr/>
      <dgm:t>
        <a:bodyPr/>
        <a:lstStyle/>
        <a:p>
          <a:endParaRPr lang="uk-UA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5B3653-1919-4A41-8C4B-434C0E6D4792}" type="sibTrans" cxnId="{83F28CAA-775F-4650-B144-15E1D0B702AB}">
      <dgm:prSet/>
      <dgm:spPr/>
      <dgm:t>
        <a:bodyPr/>
        <a:lstStyle/>
        <a:p>
          <a:endParaRPr lang="uk-UA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CE7F3E-301E-440F-A444-8779FD188123}">
      <dgm:prSet phldrT="[Текст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uk-UA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Відкриття льонокомбінату в північних районах</a:t>
          </a:r>
          <a:endParaRPr lang="uk-UA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C805C4-DADA-4532-AA0D-F7BA62CB15A9}" type="parTrans" cxnId="{6155DBF4-C666-49CC-9180-EB3A28BC22BF}">
      <dgm:prSet/>
      <dgm:spPr/>
      <dgm:t>
        <a:bodyPr/>
        <a:lstStyle/>
        <a:p>
          <a:endParaRPr lang="uk-UA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6750B9-112F-466E-87E7-55074A9996B9}" type="sibTrans" cxnId="{6155DBF4-C666-49CC-9180-EB3A28BC22BF}">
      <dgm:prSet/>
      <dgm:spPr/>
      <dgm:t>
        <a:bodyPr/>
        <a:lstStyle/>
        <a:p>
          <a:endParaRPr lang="uk-UA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D3DF0F-91A3-477C-9CF5-A44DBB7219C7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uk-UA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Створення асоціації підприємств легкої промисловості Волині</a:t>
          </a:r>
          <a:endParaRPr lang="uk-UA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28C791-633D-4023-95D3-334DA20977DD}" type="parTrans" cxnId="{A548C91F-1A0B-4914-85A9-3EF6F2A1009F}">
      <dgm:prSet/>
      <dgm:spPr/>
      <dgm:t>
        <a:bodyPr/>
        <a:lstStyle/>
        <a:p>
          <a:endParaRPr lang="uk-UA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AD5206-C940-4C3D-BDA2-248E87640121}" type="sibTrans" cxnId="{A548C91F-1A0B-4914-85A9-3EF6F2A1009F}">
      <dgm:prSet/>
      <dgm:spPr/>
      <dgm:t>
        <a:bodyPr/>
        <a:lstStyle/>
        <a:p>
          <a:endParaRPr lang="uk-UA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353C42-BF5A-40FD-9721-552B1D1553BE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uk-UA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Влаштування показів, модних днів із запрошенням провідних модельєрів України і Світу</a:t>
          </a:r>
          <a:endParaRPr lang="uk-UA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B87A3B-A358-46A6-B99F-FC92C86B8A5F}" type="parTrans" cxnId="{A6546EE6-7273-4BAD-A57C-4F825EDE0F89}">
      <dgm:prSet/>
      <dgm:spPr/>
      <dgm:t>
        <a:bodyPr/>
        <a:lstStyle/>
        <a:p>
          <a:endParaRPr lang="uk-UA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7E4E1C-5560-4B95-B3FF-266EE2C8AD59}" type="sibTrans" cxnId="{A6546EE6-7273-4BAD-A57C-4F825EDE0F89}">
      <dgm:prSet/>
      <dgm:spPr/>
      <dgm:t>
        <a:bodyPr/>
        <a:lstStyle/>
        <a:p>
          <a:endParaRPr lang="uk-UA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4D8D50-A0F2-4FC0-ADA8-CE82186440E8}" type="pres">
      <dgm:prSet presAssocID="{9B0B4BD1-55C9-4248-8D4A-76C1459FDE08}" presName="composite" presStyleCnt="0">
        <dgm:presLayoutVars>
          <dgm:chMax val="1"/>
          <dgm:dir/>
          <dgm:resizeHandles val="exact"/>
        </dgm:presLayoutVars>
      </dgm:prSet>
      <dgm:spPr/>
    </dgm:pt>
    <dgm:pt modelId="{A2D63A36-3607-4A03-B063-17F97B2C06DE}" type="pres">
      <dgm:prSet presAssocID="{4F57FA41-0D1B-4546-A3C6-62E7281C3219}" presName="roof" presStyleLbl="dkBgShp" presStyleIdx="0" presStyleCnt="2"/>
      <dgm:spPr/>
      <dgm:t>
        <a:bodyPr/>
        <a:lstStyle/>
        <a:p>
          <a:endParaRPr lang="uk-UA"/>
        </a:p>
      </dgm:t>
    </dgm:pt>
    <dgm:pt modelId="{62BC0B86-F873-4BF6-95AE-82B5C531052C}" type="pres">
      <dgm:prSet presAssocID="{4F57FA41-0D1B-4546-A3C6-62E7281C3219}" presName="pillars" presStyleCnt="0"/>
      <dgm:spPr/>
    </dgm:pt>
    <dgm:pt modelId="{18CD9F96-6E65-43AB-BEA3-B33964B95C91}" type="pres">
      <dgm:prSet presAssocID="{4F57FA41-0D1B-4546-A3C6-62E7281C3219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C7BFA06-D0F6-40E8-BECF-B6E805586231}" type="pres">
      <dgm:prSet presAssocID="{6BD3DF0F-91A3-477C-9CF5-A44DBB7219C7}" presName="pillarX" presStyleLbl="node1" presStyleIdx="1" presStyleCnt="3">
        <dgm:presLayoutVars>
          <dgm:bulletEnabled val="1"/>
        </dgm:presLayoutVars>
      </dgm:prSet>
      <dgm:spPr/>
    </dgm:pt>
    <dgm:pt modelId="{C7E312D5-8C3F-4E5E-B75D-2F4C467B1A34}" type="pres">
      <dgm:prSet presAssocID="{6E353C42-BF5A-40FD-9721-552B1D1553BE}" presName="pillarX" presStyleLbl="node1" presStyleIdx="2" presStyleCnt="3">
        <dgm:presLayoutVars>
          <dgm:bulletEnabled val="1"/>
        </dgm:presLayoutVars>
      </dgm:prSet>
      <dgm:spPr/>
    </dgm:pt>
    <dgm:pt modelId="{CFE938FE-46AB-4694-A513-940D9CDB77D7}" type="pres">
      <dgm:prSet presAssocID="{4F57FA41-0D1B-4546-A3C6-62E7281C3219}" presName="base" presStyleLbl="dkBgShp" presStyleIdx="1" presStyleCnt="2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</dgm:ptLst>
  <dgm:cxnLst>
    <dgm:cxn modelId="{16A286E2-BA90-4EEE-9E8C-5315FB89F84E}" type="presOf" srcId="{9B0B4BD1-55C9-4248-8D4A-76C1459FDE08}" destId="{C24D8D50-A0F2-4FC0-ADA8-CE82186440E8}" srcOrd="0" destOrd="0" presId="urn:microsoft.com/office/officeart/2005/8/layout/hList3"/>
    <dgm:cxn modelId="{1222034E-583B-4B7C-A966-5A0420D29549}" type="presOf" srcId="{6E353C42-BF5A-40FD-9721-552B1D1553BE}" destId="{C7E312D5-8C3F-4E5E-B75D-2F4C467B1A34}" srcOrd="0" destOrd="0" presId="urn:microsoft.com/office/officeart/2005/8/layout/hList3"/>
    <dgm:cxn modelId="{83F28CAA-775F-4650-B144-15E1D0B702AB}" srcId="{9B0B4BD1-55C9-4248-8D4A-76C1459FDE08}" destId="{4F57FA41-0D1B-4546-A3C6-62E7281C3219}" srcOrd="0" destOrd="0" parTransId="{3B54DCBC-CF26-4DAB-94F0-23B550FAC188}" sibTransId="{295B3653-1919-4A41-8C4B-434C0E6D4792}"/>
    <dgm:cxn modelId="{773D3908-B6BD-41FF-819D-AC97CEC99332}" type="presOf" srcId="{F6CE7F3E-301E-440F-A444-8779FD188123}" destId="{18CD9F96-6E65-43AB-BEA3-B33964B95C91}" srcOrd="0" destOrd="0" presId="urn:microsoft.com/office/officeart/2005/8/layout/hList3"/>
    <dgm:cxn modelId="{A6546EE6-7273-4BAD-A57C-4F825EDE0F89}" srcId="{4F57FA41-0D1B-4546-A3C6-62E7281C3219}" destId="{6E353C42-BF5A-40FD-9721-552B1D1553BE}" srcOrd="2" destOrd="0" parTransId="{0DB87A3B-A358-46A6-B99F-FC92C86B8A5F}" sibTransId="{497E4E1C-5560-4B95-B3FF-266EE2C8AD59}"/>
    <dgm:cxn modelId="{A548C91F-1A0B-4914-85A9-3EF6F2A1009F}" srcId="{4F57FA41-0D1B-4546-A3C6-62E7281C3219}" destId="{6BD3DF0F-91A3-477C-9CF5-A44DBB7219C7}" srcOrd="1" destOrd="0" parTransId="{3F28C791-633D-4023-95D3-334DA20977DD}" sibTransId="{C0AD5206-C940-4C3D-BDA2-248E87640121}"/>
    <dgm:cxn modelId="{47340296-3143-44DB-B911-9FCAA1836C66}" type="presOf" srcId="{6BD3DF0F-91A3-477C-9CF5-A44DBB7219C7}" destId="{1C7BFA06-D0F6-40E8-BECF-B6E805586231}" srcOrd="0" destOrd="0" presId="urn:microsoft.com/office/officeart/2005/8/layout/hList3"/>
    <dgm:cxn modelId="{6155DBF4-C666-49CC-9180-EB3A28BC22BF}" srcId="{4F57FA41-0D1B-4546-A3C6-62E7281C3219}" destId="{F6CE7F3E-301E-440F-A444-8779FD188123}" srcOrd="0" destOrd="0" parTransId="{B7C805C4-DADA-4532-AA0D-F7BA62CB15A9}" sibTransId="{CD6750B9-112F-466E-87E7-55074A9996B9}"/>
    <dgm:cxn modelId="{195F7A22-F172-403A-83F7-928BE6562D9F}" type="presOf" srcId="{4F57FA41-0D1B-4546-A3C6-62E7281C3219}" destId="{A2D63A36-3607-4A03-B063-17F97B2C06DE}" srcOrd="0" destOrd="0" presId="urn:microsoft.com/office/officeart/2005/8/layout/hList3"/>
    <dgm:cxn modelId="{74EAC56E-8B32-4A8F-9E6F-1134B816E4D7}" type="presParOf" srcId="{C24D8D50-A0F2-4FC0-ADA8-CE82186440E8}" destId="{A2D63A36-3607-4A03-B063-17F97B2C06DE}" srcOrd="0" destOrd="0" presId="urn:microsoft.com/office/officeart/2005/8/layout/hList3"/>
    <dgm:cxn modelId="{2614E191-1E7D-4656-A435-9AB0392BE993}" type="presParOf" srcId="{C24D8D50-A0F2-4FC0-ADA8-CE82186440E8}" destId="{62BC0B86-F873-4BF6-95AE-82B5C531052C}" srcOrd="1" destOrd="0" presId="urn:microsoft.com/office/officeart/2005/8/layout/hList3"/>
    <dgm:cxn modelId="{27BA280E-DD51-476C-B0FC-CA905943ECFE}" type="presParOf" srcId="{62BC0B86-F873-4BF6-95AE-82B5C531052C}" destId="{18CD9F96-6E65-43AB-BEA3-B33964B95C91}" srcOrd="0" destOrd="0" presId="urn:microsoft.com/office/officeart/2005/8/layout/hList3"/>
    <dgm:cxn modelId="{B45A7F25-237B-452D-8991-D64A43B813DE}" type="presParOf" srcId="{62BC0B86-F873-4BF6-95AE-82B5C531052C}" destId="{1C7BFA06-D0F6-40E8-BECF-B6E805586231}" srcOrd="1" destOrd="0" presId="urn:microsoft.com/office/officeart/2005/8/layout/hList3"/>
    <dgm:cxn modelId="{6A27ED3E-89A8-4CDE-A31F-D318A25A02DE}" type="presParOf" srcId="{62BC0B86-F873-4BF6-95AE-82B5C531052C}" destId="{C7E312D5-8C3F-4E5E-B75D-2F4C467B1A34}" srcOrd="2" destOrd="0" presId="urn:microsoft.com/office/officeart/2005/8/layout/hList3"/>
    <dgm:cxn modelId="{07788BC4-1639-416E-9CD8-2532E9FAA572}" type="presParOf" srcId="{C24D8D50-A0F2-4FC0-ADA8-CE82186440E8}" destId="{CFE938FE-46AB-4694-A513-940D9CDB77D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DC3729-3F23-4383-812B-1B8055D035A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276315E-3BF6-4714-9CC9-587A64E1FFC1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Створення центрів культури</a:t>
          </a:r>
          <a:endParaRPr lang="uk-UA" sz="1400" b="1" dirty="0">
            <a:solidFill>
              <a:schemeClr val="tx1"/>
            </a:solidFill>
          </a:endParaRPr>
        </a:p>
      </dgm:t>
    </dgm:pt>
    <dgm:pt modelId="{63A2DA3D-6E79-4E56-B6BD-2839B5B554A6}" type="parTrans" cxnId="{77F34DB9-315B-49B3-A086-D0421B5FFA98}">
      <dgm:prSet/>
      <dgm:spPr/>
      <dgm:t>
        <a:bodyPr/>
        <a:lstStyle/>
        <a:p>
          <a:endParaRPr lang="uk-UA"/>
        </a:p>
      </dgm:t>
    </dgm:pt>
    <dgm:pt modelId="{1DCFAF33-02A8-485B-BDF1-B7ADCEE172C5}" type="sibTrans" cxnId="{77F34DB9-315B-49B3-A086-D0421B5FFA98}">
      <dgm:prSet/>
      <dgm:spPr/>
      <dgm:t>
        <a:bodyPr/>
        <a:lstStyle/>
        <a:p>
          <a:endParaRPr lang="uk-UA"/>
        </a:p>
      </dgm:t>
    </dgm:pt>
    <dgm:pt modelId="{4E12CAFF-6A52-46F6-AB0F-579219235E39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FFCCCC"/>
        </a:solidFill>
      </dgm:spPr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Відновлення парків культури і відпочинку</a:t>
          </a:r>
          <a:endParaRPr lang="uk-UA" sz="1400" b="1" dirty="0">
            <a:solidFill>
              <a:schemeClr val="tx1"/>
            </a:solidFill>
          </a:endParaRPr>
        </a:p>
      </dgm:t>
    </dgm:pt>
    <dgm:pt modelId="{BBE9DB8E-59DF-4DC4-A988-17BDA01CF36D}" type="parTrans" cxnId="{C03FB513-FB31-414E-A324-52566A4BB41B}">
      <dgm:prSet/>
      <dgm:spPr/>
      <dgm:t>
        <a:bodyPr/>
        <a:lstStyle/>
        <a:p>
          <a:endParaRPr lang="uk-UA"/>
        </a:p>
      </dgm:t>
    </dgm:pt>
    <dgm:pt modelId="{F4FB8605-91A3-4C53-9088-4D1FA2CB20B6}" type="sibTrans" cxnId="{C03FB513-FB31-414E-A324-52566A4BB41B}">
      <dgm:prSet/>
      <dgm:spPr/>
      <dgm:t>
        <a:bodyPr/>
        <a:lstStyle/>
        <a:p>
          <a:endParaRPr lang="uk-UA"/>
        </a:p>
      </dgm:t>
    </dgm:pt>
    <dgm:pt modelId="{345E026C-F914-46DB-95B2-6DF6F94C87D7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66CCFF"/>
        </a:solidFill>
      </dgm:spPr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Введення штрафів за асоціальну поведінку та засмічення територій</a:t>
          </a:r>
          <a:endParaRPr lang="uk-UA" sz="1400" b="1" dirty="0">
            <a:solidFill>
              <a:schemeClr val="tx1"/>
            </a:solidFill>
          </a:endParaRPr>
        </a:p>
      </dgm:t>
    </dgm:pt>
    <dgm:pt modelId="{1C8BFD1B-4DFD-4969-A67E-467D61A290FB}" type="parTrans" cxnId="{B83C7AFA-FBE6-43FD-8399-C19AB1171CA9}">
      <dgm:prSet/>
      <dgm:spPr/>
      <dgm:t>
        <a:bodyPr/>
        <a:lstStyle/>
        <a:p>
          <a:endParaRPr lang="uk-UA"/>
        </a:p>
      </dgm:t>
    </dgm:pt>
    <dgm:pt modelId="{EB05D80F-DE3D-4775-AD41-6746924C0ECD}" type="sibTrans" cxnId="{B83C7AFA-FBE6-43FD-8399-C19AB1171CA9}">
      <dgm:prSet/>
      <dgm:spPr/>
      <dgm:t>
        <a:bodyPr/>
        <a:lstStyle/>
        <a:p>
          <a:endParaRPr lang="uk-UA"/>
        </a:p>
      </dgm:t>
    </dgm:pt>
    <dgm:pt modelId="{604D418D-9AC3-4A81-B1F2-D929F860F15E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Проведення фестивалів, конкурсів, концертів, залучення ЗМІ для їх популяризації</a:t>
          </a:r>
          <a:endParaRPr lang="uk-UA" sz="1400" b="1" dirty="0">
            <a:solidFill>
              <a:schemeClr val="tx1"/>
            </a:solidFill>
          </a:endParaRPr>
        </a:p>
      </dgm:t>
    </dgm:pt>
    <dgm:pt modelId="{882B2D2B-8BC6-497C-B452-76501E033154}" type="parTrans" cxnId="{36F35AD1-A99D-4B98-BAFF-9D043C8CBD0C}">
      <dgm:prSet/>
      <dgm:spPr/>
      <dgm:t>
        <a:bodyPr/>
        <a:lstStyle/>
        <a:p>
          <a:endParaRPr lang="uk-UA"/>
        </a:p>
      </dgm:t>
    </dgm:pt>
    <dgm:pt modelId="{72A37C06-4379-415C-99DA-2BF1D482E108}" type="sibTrans" cxnId="{36F35AD1-A99D-4B98-BAFF-9D043C8CBD0C}">
      <dgm:prSet/>
      <dgm:spPr/>
      <dgm:t>
        <a:bodyPr/>
        <a:lstStyle/>
        <a:p>
          <a:endParaRPr lang="uk-UA"/>
        </a:p>
      </dgm:t>
    </dgm:pt>
    <dgm:pt modelId="{5751ADD9-577C-42F7-A3ED-4272AD38D143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9966FF"/>
        </a:solidFill>
      </dgm:spPr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Відкриття кінотеатрів</a:t>
          </a:r>
          <a:endParaRPr lang="uk-UA" sz="1400" b="1" dirty="0">
            <a:solidFill>
              <a:schemeClr val="tx1"/>
            </a:solidFill>
          </a:endParaRPr>
        </a:p>
      </dgm:t>
    </dgm:pt>
    <dgm:pt modelId="{AD17440D-5563-4AE5-AE44-AB017FD1A65A}" type="parTrans" cxnId="{944C3340-D970-4EC9-96B4-BC8F24D80FD7}">
      <dgm:prSet/>
      <dgm:spPr/>
      <dgm:t>
        <a:bodyPr/>
        <a:lstStyle/>
        <a:p>
          <a:endParaRPr lang="uk-UA"/>
        </a:p>
      </dgm:t>
    </dgm:pt>
    <dgm:pt modelId="{FAD474DA-22B7-45A3-8C73-75DDCF2C19E8}" type="sibTrans" cxnId="{944C3340-D970-4EC9-96B4-BC8F24D80FD7}">
      <dgm:prSet/>
      <dgm:spPr/>
      <dgm:t>
        <a:bodyPr/>
        <a:lstStyle/>
        <a:p>
          <a:endParaRPr lang="uk-UA"/>
        </a:p>
      </dgm:t>
    </dgm:pt>
    <dgm:pt modelId="{B77AD7FA-BF86-4F55-8845-6B112C82A63C}" type="pres">
      <dgm:prSet presAssocID="{59DC3729-3F23-4383-812B-1B8055D035A3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9743D4F1-3E12-4DBC-A6BD-E473EA8233F1}" type="pres">
      <dgm:prSet presAssocID="{59DC3729-3F23-4383-812B-1B8055D035A3}" presName="cycle" presStyleCnt="0"/>
      <dgm:spPr/>
    </dgm:pt>
    <dgm:pt modelId="{3341A7E8-37F1-4E6B-8904-6B80922AC3BC}" type="pres">
      <dgm:prSet presAssocID="{59DC3729-3F23-4383-812B-1B8055D035A3}" presName="centerShape" presStyleCnt="0"/>
      <dgm:spPr/>
    </dgm:pt>
    <dgm:pt modelId="{4676C732-ADFA-43DF-A1B2-0EE7164392E2}" type="pres">
      <dgm:prSet presAssocID="{59DC3729-3F23-4383-812B-1B8055D035A3}" presName="connSite" presStyleLbl="node1" presStyleIdx="0" presStyleCnt="6"/>
      <dgm:spPr/>
    </dgm:pt>
    <dgm:pt modelId="{16DC0F3B-5431-4B8E-B137-E83DF012AD30}" type="pres">
      <dgm:prSet presAssocID="{59DC3729-3F23-4383-812B-1B8055D035A3}" presName="visible" presStyleLbl="node1" presStyleIdx="0" presStyleCnt="6" custScaleX="253592" custScaleY="227987" custLinFactNeighborX="-35842" custLinFactNeighborY="-5207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96FC3E38-9872-41A0-BCA6-9BB584B59512}" type="pres">
      <dgm:prSet presAssocID="{63A2DA3D-6E79-4E56-B6BD-2839B5B554A6}" presName="Name25" presStyleLbl="parChTrans1D1" presStyleIdx="0" presStyleCnt="5"/>
      <dgm:spPr/>
    </dgm:pt>
    <dgm:pt modelId="{0A459C7C-F2BD-4F06-A6E2-10AEE1E81B69}" type="pres">
      <dgm:prSet presAssocID="{A276315E-3BF6-4714-9CC9-587A64E1FFC1}" presName="node" presStyleCnt="0"/>
      <dgm:spPr/>
    </dgm:pt>
    <dgm:pt modelId="{30B4A393-BA84-4F75-91B4-B7C5CF4CC606}" type="pres">
      <dgm:prSet presAssocID="{A276315E-3BF6-4714-9CC9-587A64E1FFC1}" presName="parentNode" presStyleLbl="node1" presStyleIdx="1" presStyleCnt="6" custScaleX="212494" custScaleY="172715" custLinFactX="58720" custLinFactNeighborX="100000" custLinFactNeighborY="-277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0A2694-D95B-4091-B03B-922475AE6352}" type="pres">
      <dgm:prSet presAssocID="{A276315E-3BF6-4714-9CC9-587A64E1FFC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61D5707-3EA8-4FCB-B116-BDCFFD6224C2}" type="pres">
      <dgm:prSet presAssocID="{BBE9DB8E-59DF-4DC4-A988-17BDA01CF36D}" presName="Name25" presStyleLbl="parChTrans1D1" presStyleIdx="1" presStyleCnt="5"/>
      <dgm:spPr/>
    </dgm:pt>
    <dgm:pt modelId="{03C10929-4A17-4219-B2EA-1FA900264CCE}" type="pres">
      <dgm:prSet presAssocID="{4E12CAFF-6A52-46F6-AB0F-579219235E39}" presName="node" presStyleCnt="0"/>
      <dgm:spPr/>
    </dgm:pt>
    <dgm:pt modelId="{1DE84C27-D905-4FA8-8279-BE4A588176B1}" type="pres">
      <dgm:prSet presAssocID="{4E12CAFF-6A52-46F6-AB0F-579219235E39}" presName="parentNode" presStyleLbl="node1" presStyleIdx="2" presStyleCnt="6" custScaleX="255491" custScaleY="189802" custLinFactX="133201" custLinFactNeighborX="200000" custLinFactNeighborY="-50617">
        <dgm:presLayoutVars>
          <dgm:chMax val="1"/>
          <dgm:bulletEnabled val="1"/>
        </dgm:presLayoutVars>
      </dgm:prSet>
      <dgm:spPr/>
    </dgm:pt>
    <dgm:pt modelId="{5CA91392-C395-4806-B633-4718A5D185FC}" type="pres">
      <dgm:prSet presAssocID="{4E12CAFF-6A52-46F6-AB0F-579219235E3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4D27946-6D3D-4341-AAE0-78F2A193E3F5}" type="pres">
      <dgm:prSet presAssocID="{882B2D2B-8BC6-497C-B452-76501E033154}" presName="Name25" presStyleLbl="parChTrans1D1" presStyleIdx="2" presStyleCnt="5"/>
      <dgm:spPr/>
    </dgm:pt>
    <dgm:pt modelId="{0440B599-3E82-4A0F-A965-14CB577FEF56}" type="pres">
      <dgm:prSet presAssocID="{604D418D-9AC3-4A81-B1F2-D929F860F15E}" presName="node" presStyleCnt="0"/>
      <dgm:spPr/>
    </dgm:pt>
    <dgm:pt modelId="{2FF35267-2A79-408C-A0FB-B0CF68FEBA37}" type="pres">
      <dgm:prSet presAssocID="{604D418D-9AC3-4A81-B1F2-D929F860F15E}" presName="parentNode" presStyleLbl="node1" presStyleIdx="3" presStyleCnt="6" custScaleX="294811" custScaleY="203467" custLinFactX="186404" custLinFactNeighborX="200000" custLinFactNeighborY="3265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5B8E96D-C212-4B0E-9C66-458A9576CF39}" type="pres">
      <dgm:prSet presAssocID="{604D418D-9AC3-4A81-B1F2-D929F860F15E}" presName="childNode" presStyleLbl="revTx" presStyleIdx="0" presStyleCnt="0">
        <dgm:presLayoutVars>
          <dgm:bulletEnabled val="1"/>
        </dgm:presLayoutVars>
      </dgm:prSet>
      <dgm:spPr/>
    </dgm:pt>
    <dgm:pt modelId="{19B37DBE-8964-4AB2-AF02-BEA2DD318DFB}" type="pres">
      <dgm:prSet presAssocID="{1C8BFD1B-4DFD-4969-A67E-467D61A290FB}" presName="Name25" presStyleLbl="parChTrans1D1" presStyleIdx="3" presStyleCnt="5"/>
      <dgm:spPr/>
    </dgm:pt>
    <dgm:pt modelId="{2C0ABC21-A9C2-43C3-B615-E7E384050D0D}" type="pres">
      <dgm:prSet presAssocID="{345E026C-F914-46DB-95B2-6DF6F94C87D7}" presName="node" presStyleCnt="0"/>
      <dgm:spPr/>
    </dgm:pt>
    <dgm:pt modelId="{ADC81411-3D2D-4070-9B8D-B92B0C20490B}" type="pres">
      <dgm:prSet presAssocID="{345E026C-F914-46DB-95B2-6DF6F94C87D7}" presName="parentNode" presStyleLbl="node1" presStyleIdx="4" presStyleCnt="6" custScaleX="309519" custScaleY="192813" custLinFactNeighborX="50685" custLinFactNeighborY="4714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D6D19A3-F268-43EE-83B9-272DC9FBF410}" type="pres">
      <dgm:prSet presAssocID="{345E026C-F914-46DB-95B2-6DF6F94C87D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8857121-298A-4D8C-BDAB-40E697798389}" type="pres">
      <dgm:prSet presAssocID="{AD17440D-5563-4AE5-AE44-AB017FD1A65A}" presName="Name25" presStyleLbl="parChTrans1D1" presStyleIdx="4" presStyleCnt="5"/>
      <dgm:spPr/>
    </dgm:pt>
    <dgm:pt modelId="{9446B0AB-9FF5-4B9E-860D-4617362D67E2}" type="pres">
      <dgm:prSet presAssocID="{5751ADD9-577C-42F7-A3ED-4272AD38D143}" presName="node" presStyleCnt="0"/>
      <dgm:spPr/>
    </dgm:pt>
    <dgm:pt modelId="{4C0E6F60-6F14-474E-9772-4FAA872A79AA}" type="pres">
      <dgm:prSet presAssocID="{5751ADD9-577C-42F7-A3ED-4272AD38D143}" presName="parentNode" presStyleLbl="node1" presStyleIdx="5" presStyleCnt="6" custScaleX="232785" custScaleY="160313" custLinFactX="-200000" custLinFactNeighborX="-235014" custLinFactNeighborY="-4440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DF1375C-8169-4866-A589-6E938366D06B}" type="pres">
      <dgm:prSet presAssocID="{5751ADD9-577C-42F7-A3ED-4272AD38D143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944C3340-D970-4EC9-96B4-BC8F24D80FD7}" srcId="{59DC3729-3F23-4383-812B-1B8055D035A3}" destId="{5751ADD9-577C-42F7-A3ED-4272AD38D143}" srcOrd="4" destOrd="0" parTransId="{AD17440D-5563-4AE5-AE44-AB017FD1A65A}" sibTransId="{FAD474DA-22B7-45A3-8C73-75DDCF2C19E8}"/>
    <dgm:cxn modelId="{C03FB513-FB31-414E-A324-52566A4BB41B}" srcId="{59DC3729-3F23-4383-812B-1B8055D035A3}" destId="{4E12CAFF-6A52-46F6-AB0F-579219235E39}" srcOrd="1" destOrd="0" parTransId="{BBE9DB8E-59DF-4DC4-A988-17BDA01CF36D}" sibTransId="{F4FB8605-91A3-4C53-9088-4D1FA2CB20B6}"/>
    <dgm:cxn modelId="{6AAEDADA-27B2-4551-8A33-321DAD6BFE39}" type="presOf" srcId="{A276315E-3BF6-4714-9CC9-587A64E1FFC1}" destId="{30B4A393-BA84-4F75-91B4-B7C5CF4CC606}" srcOrd="0" destOrd="0" presId="urn:microsoft.com/office/officeart/2005/8/layout/radial2"/>
    <dgm:cxn modelId="{7E0A8A44-7557-484B-8559-DFA66D4CF0C7}" type="presOf" srcId="{59DC3729-3F23-4383-812B-1B8055D035A3}" destId="{B77AD7FA-BF86-4F55-8845-6B112C82A63C}" srcOrd="0" destOrd="0" presId="urn:microsoft.com/office/officeart/2005/8/layout/radial2"/>
    <dgm:cxn modelId="{1671E27B-971F-4E95-8B79-43D95C40EB4A}" type="presOf" srcId="{882B2D2B-8BC6-497C-B452-76501E033154}" destId="{14D27946-6D3D-4341-AAE0-78F2A193E3F5}" srcOrd="0" destOrd="0" presId="urn:microsoft.com/office/officeart/2005/8/layout/radial2"/>
    <dgm:cxn modelId="{AD21E617-A3AF-43F3-B9B8-2A4A84548529}" type="presOf" srcId="{1C8BFD1B-4DFD-4969-A67E-467D61A290FB}" destId="{19B37DBE-8964-4AB2-AF02-BEA2DD318DFB}" srcOrd="0" destOrd="0" presId="urn:microsoft.com/office/officeart/2005/8/layout/radial2"/>
    <dgm:cxn modelId="{36F35AD1-A99D-4B98-BAFF-9D043C8CBD0C}" srcId="{59DC3729-3F23-4383-812B-1B8055D035A3}" destId="{604D418D-9AC3-4A81-B1F2-D929F860F15E}" srcOrd="2" destOrd="0" parTransId="{882B2D2B-8BC6-497C-B452-76501E033154}" sibTransId="{72A37C06-4379-415C-99DA-2BF1D482E108}"/>
    <dgm:cxn modelId="{384469BB-83A2-4147-97F6-6D291FEE98EE}" type="presOf" srcId="{AD17440D-5563-4AE5-AE44-AB017FD1A65A}" destId="{E8857121-298A-4D8C-BDAB-40E697798389}" srcOrd="0" destOrd="0" presId="urn:microsoft.com/office/officeart/2005/8/layout/radial2"/>
    <dgm:cxn modelId="{65D53576-2057-4770-B221-8A4D75193224}" type="presOf" srcId="{5751ADD9-577C-42F7-A3ED-4272AD38D143}" destId="{4C0E6F60-6F14-474E-9772-4FAA872A79AA}" srcOrd="0" destOrd="0" presId="urn:microsoft.com/office/officeart/2005/8/layout/radial2"/>
    <dgm:cxn modelId="{51331FD8-5975-421F-8F43-9E1964B56501}" type="presOf" srcId="{BBE9DB8E-59DF-4DC4-A988-17BDA01CF36D}" destId="{F61D5707-3EA8-4FCB-B116-BDCFFD6224C2}" srcOrd="0" destOrd="0" presId="urn:microsoft.com/office/officeart/2005/8/layout/radial2"/>
    <dgm:cxn modelId="{E4827492-0A70-4B08-A143-8CC0673D99BE}" type="presOf" srcId="{4E12CAFF-6A52-46F6-AB0F-579219235E39}" destId="{1DE84C27-D905-4FA8-8279-BE4A588176B1}" srcOrd="0" destOrd="0" presId="urn:microsoft.com/office/officeart/2005/8/layout/radial2"/>
    <dgm:cxn modelId="{7B771752-9F03-4F98-9A64-49EBC82C73DD}" type="presOf" srcId="{604D418D-9AC3-4A81-B1F2-D929F860F15E}" destId="{2FF35267-2A79-408C-A0FB-B0CF68FEBA37}" srcOrd="0" destOrd="0" presId="urn:microsoft.com/office/officeart/2005/8/layout/radial2"/>
    <dgm:cxn modelId="{A2898229-8B35-4DE3-A412-8471EC8B39C7}" type="presOf" srcId="{63A2DA3D-6E79-4E56-B6BD-2839B5B554A6}" destId="{96FC3E38-9872-41A0-BCA6-9BB584B59512}" srcOrd="0" destOrd="0" presId="urn:microsoft.com/office/officeart/2005/8/layout/radial2"/>
    <dgm:cxn modelId="{B83C7AFA-FBE6-43FD-8399-C19AB1171CA9}" srcId="{59DC3729-3F23-4383-812B-1B8055D035A3}" destId="{345E026C-F914-46DB-95B2-6DF6F94C87D7}" srcOrd="3" destOrd="0" parTransId="{1C8BFD1B-4DFD-4969-A67E-467D61A290FB}" sibTransId="{EB05D80F-DE3D-4775-AD41-6746924C0ECD}"/>
    <dgm:cxn modelId="{5B926EA3-9194-41C0-999E-500B9AB0C43C}" type="presOf" srcId="{345E026C-F914-46DB-95B2-6DF6F94C87D7}" destId="{ADC81411-3D2D-4070-9B8D-B92B0C20490B}" srcOrd="0" destOrd="0" presId="urn:microsoft.com/office/officeart/2005/8/layout/radial2"/>
    <dgm:cxn modelId="{77F34DB9-315B-49B3-A086-D0421B5FFA98}" srcId="{59DC3729-3F23-4383-812B-1B8055D035A3}" destId="{A276315E-3BF6-4714-9CC9-587A64E1FFC1}" srcOrd="0" destOrd="0" parTransId="{63A2DA3D-6E79-4E56-B6BD-2839B5B554A6}" sibTransId="{1DCFAF33-02A8-485B-BDF1-B7ADCEE172C5}"/>
    <dgm:cxn modelId="{F3B3DA99-49B7-41DA-9827-B6BDDAFA473D}" type="presParOf" srcId="{B77AD7FA-BF86-4F55-8845-6B112C82A63C}" destId="{9743D4F1-3E12-4DBC-A6BD-E473EA8233F1}" srcOrd="0" destOrd="0" presId="urn:microsoft.com/office/officeart/2005/8/layout/radial2"/>
    <dgm:cxn modelId="{473F9A40-DA92-42FB-B196-BAF0F60BE8D4}" type="presParOf" srcId="{9743D4F1-3E12-4DBC-A6BD-E473EA8233F1}" destId="{3341A7E8-37F1-4E6B-8904-6B80922AC3BC}" srcOrd="0" destOrd="0" presId="urn:microsoft.com/office/officeart/2005/8/layout/radial2"/>
    <dgm:cxn modelId="{16F6A61B-4FD4-43E8-80CC-BFBE523CA21A}" type="presParOf" srcId="{3341A7E8-37F1-4E6B-8904-6B80922AC3BC}" destId="{4676C732-ADFA-43DF-A1B2-0EE7164392E2}" srcOrd="0" destOrd="0" presId="urn:microsoft.com/office/officeart/2005/8/layout/radial2"/>
    <dgm:cxn modelId="{49074F7E-DD81-4BF3-9A61-35780B63BE9F}" type="presParOf" srcId="{3341A7E8-37F1-4E6B-8904-6B80922AC3BC}" destId="{16DC0F3B-5431-4B8E-B137-E83DF012AD30}" srcOrd="1" destOrd="0" presId="urn:microsoft.com/office/officeart/2005/8/layout/radial2"/>
    <dgm:cxn modelId="{25E52FEC-1F13-4460-B659-997B65B8AA7B}" type="presParOf" srcId="{9743D4F1-3E12-4DBC-A6BD-E473EA8233F1}" destId="{96FC3E38-9872-41A0-BCA6-9BB584B59512}" srcOrd="1" destOrd="0" presId="urn:microsoft.com/office/officeart/2005/8/layout/radial2"/>
    <dgm:cxn modelId="{C6CE954B-536D-48ED-B531-F07B7409BDE4}" type="presParOf" srcId="{9743D4F1-3E12-4DBC-A6BD-E473EA8233F1}" destId="{0A459C7C-F2BD-4F06-A6E2-10AEE1E81B69}" srcOrd="2" destOrd="0" presId="urn:microsoft.com/office/officeart/2005/8/layout/radial2"/>
    <dgm:cxn modelId="{C1B2CA41-959A-4653-85B7-7E2BDA21B92F}" type="presParOf" srcId="{0A459C7C-F2BD-4F06-A6E2-10AEE1E81B69}" destId="{30B4A393-BA84-4F75-91B4-B7C5CF4CC606}" srcOrd="0" destOrd="0" presId="urn:microsoft.com/office/officeart/2005/8/layout/radial2"/>
    <dgm:cxn modelId="{36AF84AE-345B-4851-B2B4-1BD63E71C00F}" type="presParOf" srcId="{0A459C7C-F2BD-4F06-A6E2-10AEE1E81B69}" destId="{B00A2694-D95B-4091-B03B-922475AE6352}" srcOrd="1" destOrd="0" presId="urn:microsoft.com/office/officeart/2005/8/layout/radial2"/>
    <dgm:cxn modelId="{D6FAEA2F-AC56-4B97-94CB-F8E841A2867F}" type="presParOf" srcId="{9743D4F1-3E12-4DBC-A6BD-E473EA8233F1}" destId="{F61D5707-3EA8-4FCB-B116-BDCFFD6224C2}" srcOrd="3" destOrd="0" presId="urn:microsoft.com/office/officeart/2005/8/layout/radial2"/>
    <dgm:cxn modelId="{A70002E0-C4B8-48EC-B28E-92136CD8975C}" type="presParOf" srcId="{9743D4F1-3E12-4DBC-A6BD-E473EA8233F1}" destId="{03C10929-4A17-4219-B2EA-1FA900264CCE}" srcOrd="4" destOrd="0" presId="urn:microsoft.com/office/officeart/2005/8/layout/radial2"/>
    <dgm:cxn modelId="{101FCA2E-E37B-47B2-8AA9-B41E49E0FF44}" type="presParOf" srcId="{03C10929-4A17-4219-B2EA-1FA900264CCE}" destId="{1DE84C27-D905-4FA8-8279-BE4A588176B1}" srcOrd="0" destOrd="0" presId="urn:microsoft.com/office/officeart/2005/8/layout/radial2"/>
    <dgm:cxn modelId="{E85B9F75-6E11-4792-BF88-F3916F532C4C}" type="presParOf" srcId="{03C10929-4A17-4219-B2EA-1FA900264CCE}" destId="{5CA91392-C395-4806-B633-4718A5D185FC}" srcOrd="1" destOrd="0" presId="urn:microsoft.com/office/officeart/2005/8/layout/radial2"/>
    <dgm:cxn modelId="{6861B9E1-6E31-4B9F-B5AC-C7794574BAD8}" type="presParOf" srcId="{9743D4F1-3E12-4DBC-A6BD-E473EA8233F1}" destId="{14D27946-6D3D-4341-AAE0-78F2A193E3F5}" srcOrd="5" destOrd="0" presId="urn:microsoft.com/office/officeart/2005/8/layout/radial2"/>
    <dgm:cxn modelId="{F8E748DC-DF1B-4945-B330-A24DE33FFC59}" type="presParOf" srcId="{9743D4F1-3E12-4DBC-A6BD-E473EA8233F1}" destId="{0440B599-3E82-4A0F-A965-14CB577FEF56}" srcOrd="6" destOrd="0" presId="urn:microsoft.com/office/officeart/2005/8/layout/radial2"/>
    <dgm:cxn modelId="{E64DD282-D2A5-4C02-B04C-F696CA34EA47}" type="presParOf" srcId="{0440B599-3E82-4A0F-A965-14CB577FEF56}" destId="{2FF35267-2A79-408C-A0FB-B0CF68FEBA37}" srcOrd="0" destOrd="0" presId="urn:microsoft.com/office/officeart/2005/8/layout/radial2"/>
    <dgm:cxn modelId="{CA036292-5A21-43DE-8D33-B0CF4C859F7A}" type="presParOf" srcId="{0440B599-3E82-4A0F-A965-14CB577FEF56}" destId="{E5B8E96D-C212-4B0E-9C66-458A9576CF39}" srcOrd="1" destOrd="0" presId="urn:microsoft.com/office/officeart/2005/8/layout/radial2"/>
    <dgm:cxn modelId="{D4C96FA6-1AAD-4132-9748-FBB7320ED2C7}" type="presParOf" srcId="{9743D4F1-3E12-4DBC-A6BD-E473EA8233F1}" destId="{19B37DBE-8964-4AB2-AF02-BEA2DD318DFB}" srcOrd="7" destOrd="0" presId="urn:microsoft.com/office/officeart/2005/8/layout/radial2"/>
    <dgm:cxn modelId="{AA3E83FE-6384-410C-8031-DA10E11E3D6F}" type="presParOf" srcId="{9743D4F1-3E12-4DBC-A6BD-E473EA8233F1}" destId="{2C0ABC21-A9C2-43C3-B615-E7E384050D0D}" srcOrd="8" destOrd="0" presId="urn:microsoft.com/office/officeart/2005/8/layout/radial2"/>
    <dgm:cxn modelId="{D35DA698-2299-466F-AFCD-2FDC025F8694}" type="presParOf" srcId="{2C0ABC21-A9C2-43C3-B615-E7E384050D0D}" destId="{ADC81411-3D2D-4070-9B8D-B92B0C20490B}" srcOrd="0" destOrd="0" presId="urn:microsoft.com/office/officeart/2005/8/layout/radial2"/>
    <dgm:cxn modelId="{941296A1-7334-475A-9578-6A8BBE0B3173}" type="presParOf" srcId="{2C0ABC21-A9C2-43C3-B615-E7E384050D0D}" destId="{CD6D19A3-F268-43EE-83B9-272DC9FBF410}" srcOrd="1" destOrd="0" presId="urn:microsoft.com/office/officeart/2005/8/layout/radial2"/>
    <dgm:cxn modelId="{7BCF9879-8E1A-41CB-8991-2C3FDA4CCE2F}" type="presParOf" srcId="{9743D4F1-3E12-4DBC-A6BD-E473EA8233F1}" destId="{E8857121-298A-4D8C-BDAB-40E697798389}" srcOrd="9" destOrd="0" presId="urn:microsoft.com/office/officeart/2005/8/layout/radial2"/>
    <dgm:cxn modelId="{3021EF22-9C40-455A-846F-2C8E5BB35E17}" type="presParOf" srcId="{9743D4F1-3E12-4DBC-A6BD-E473EA8233F1}" destId="{9446B0AB-9FF5-4B9E-860D-4617362D67E2}" srcOrd="10" destOrd="0" presId="urn:microsoft.com/office/officeart/2005/8/layout/radial2"/>
    <dgm:cxn modelId="{86D8C0A8-11D6-4EBC-BAC4-40B4DC36DFED}" type="presParOf" srcId="{9446B0AB-9FF5-4B9E-860D-4617362D67E2}" destId="{4C0E6F60-6F14-474E-9772-4FAA872A79AA}" srcOrd="0" destOrd="0" presId="urn:microsoft.com/office/officeart/2005/8/layout/radial2"/>
    <dgm:cxn modelId="{9B625F4D-9418-49B0-983C-AC6A523603F7}" type="presParOf" srcId="{9446B0AB-9FF5-4B9E-860D-4617362D67E2}" destId="{0DF1375C-8169-4866-A589-6E938366D06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6266C86-AAF8-465E-8C35-18241674BE8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8427C57-2DCF-4473-A29D-E144AF732C97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Сприяти створенню «Благодійних фондів громад» для фінансування секцій</a:t>
          </a:r>
          <a:endParaRPr lang="uk-UA" sz="1400" b="1" dirty="0">
            <a:solidFill>
              <a:schemeClr val="tx1"/>
            </a:solidFill>
          </a:endParaRPr>
        </a:p>
      </dgm:t>
    </dgm:pt>
    <dgm:pt modelId="{AB084403-43F0-4909-9ED2-040F2D5119AF}" type="parTrans" cxnId="{8F1A5937-8E99-459D-AD02-78B346585838}">
      <dgm:prSet/>
      <dgm:spPr/>
      <dgm:t>
        <a:bodyPr/>
        <a:lstStyle/>
        <a:p>
          <a:endParaRPr lang="uk-UA"/>
        </a:p>
      </dgm:t>
    </dgm:pt>
    <dgm:pt modelId="{855088AD-92A0-4F85-8885-D24E38D32AFC}" type="sibTrans" cxnId="{8F1A5937-8E99-459D-AD02-78B346585838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uk-UA"/>
        </a:p>
      </dgm:t>
    </dgm:pt>
    <dgm:pt modelId="{5B483871-D9C8-4633-A725-B892BAF17722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Популяризувати спорт і фізичну культуру серед підлітків та молоді: відкриття секцій(безкоштовних), зустрічі з відомими спортсменами в школах</a:t>
          </a:r>
          <a:endParaRPr lang="uk-UA" sz="1400" b="1" dirty="0">
            <a:solidFill>
              <a:schemeClr val="tx1"/>
            </a:solidFill>
          </a:endParaRPr>
        </a:p>
      </dgm:t>
    </dgm:pt>
    <dgm:pt modelId="{CD93288C-2A78-4E7C-9E6C-017D3665F0AD}" type="parTrans" cxnId="{3A86B4CC-8047-443A-B513-69802E41F343}">
      <dgm:prSet/>
      <dgm:spPr/>
      <dgm:t>
        <a:bodyPr/>
        <a:lstStyle/>
        <a:p>
          <a:endParaRPr lang="uk-UA"/>
        </a:p>
      </dgm:t>
    </dgm:pt>
    <dgm:pt modelId="{47102657-A4B4-4360-8640-93192DF19ADF}" type="sibTrans" cxnId="{3A86B4CC-8047-443A-B513-69802E41F343}">
      <dgm:prSet/>
      <dgm:spPr/>
      <dgm:t>
        <a:bodyPr/>
        <a:lstStyle/>
        <a:p>
          <a:endParaRPr lang="uk-UA"/>
        </a:p>
      </dgm:t>
    </dgm:pt>
    <dgm:pt modelId="{A304B620-7A5E-4BE2-BC05-5012914DDD4C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Проведення масових фізкультурних </a:t>
          </a:r>
          <a:r>
            <a:rPr lang="uk-UA" sz="1400" b="1" dirty="0" err="1" smtClean="0">
              <a:solidFill>
                <a:schemeClr val="tx1"/>
              </a:solidFill>
            </a:rPr>
            <a:t>міроприємств</a:t>
          </a:r>
          <a:r>
            <a:rPr lang="uk-UA" sz="1400" b="1" dirty="0" smtClean="0">
              <a:solidFill>
                <a:schemeClr val="tx1"/>
              </a:solidFill>
            </a:rPr>
            <a:t>: кросів, туристичних зльотів, легкоатлетичних </a:t>
          </a:r>
          <a:r>
            <a:rPr lang="uk-UA" sz="1400" b="1" dirty="0" err="1" smtClean="0">
              <a:solidFill>
                <a:schemeClr val="tx1"/>
              </a:solidFill>
            </a:rPr>
            <a:t>сборів</a:t>
          </a:r>
          <a:r>
            <a:rPr lang="uk-UA" sz="1400" b="1" dirty="0" smtClean="0">
              <a:solidFill>
                <a:schemeClr val="tx1"/>
              </a:solidFill>
            </a:rPr>
            <a:t>, стартів надій</a:t>
          </a:r>
          <a:endParaRPr lang="uk-UA" sz="1400" b="1" dirty="0">
            <a:solidFill>
              <a:schemeClr val="tx1"/>
            </a:solidFill>
          </a:endParaRPr>
        </a:p>
      </dgm:t>
    </dgm:pt>
    <dgm:pt modelId="{73DBF671-E5E1-4020-AE48-93CFAEEA8CEF}" type="parTrans" cxnId="{3DBBAA6A-F187-4937-ADDB-78C8230B9309}">
      <dgm:prSet/>
      <dgm:spPr/>
      <dgm:t>
        <a:bodyPr/>
        <a:lstStyle/>
        <a:p>
          <a:endParaRPr lang="uk-UA"/>
        </a:p>
      </dgm:t>
    </dgm:pt>
    <dgm:pt modelId="{38C478E7-4E38-47D4-A4C2-F565A5EE9B6F}" type="sibTrans" cxnId="{3DBBAA6A-F187-4937-ADDB-78C8230B9309}">
      <dgm:prSet/>
      <dgm:spPr/>
      <dgm:t>
        <a:bodyPr/>
        <a:lstStyle/>
        <a:p>
          <a:endParaRPr lang="uk-UA"/>
        </a:p>
      </dgm:t>
    </dgm:pt>
    <dgm:pt modelId="{B35C690D-AE4C-4D1E-8C21-E81EE4B5EEAB}" type="pres">
      <dgm:prSet presAssocID="{46266C86-AAF8-465E-8C35-18241674BE85}" presName="Name0" presStyleCnt="0">
        <dgm:presLayoutVars>
          <dgm:dir/>
          <dgm:resizeHandles val="exact"/>
        </dgm:presLayoutVars>
      </dgm:prSet>
      <dgm:spPr/>
    </dgm:pt>
    <dgm:pt modelId="{EBC80F4D-65EA-4CF1-AD16-648D9E50820B}" type="pres">
      <dgm:prSet presAssocID="{38427C57-2DCF-4473-A29D-E144AF732C97}" presName="node" presStyleLbl="node1" presStyleIdx="0" presStyleCnt="3" custLinFactNeighborX="-3000" custLinFactNeighborY="9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2674E4A-86A7-4BF5-AB53-841900E3D6DD}" type="pres">
      <dgm:prSet presAssocID="{855088AD-92A0-4F85-8885-D24E38D32AFC}" presName="sibTrans" presStyleLbl="sibTrans2D1" presStyleIdx="0" presStyleCnt="2" custFlipVert="1" custScaleX="20274" custScaleY="45096"/>
      <dgm:spPr/>
    </dgm:pt>
    <dgm:pt modelId="{8BFF7AA5-D868-4BAF-9668-8CD2EEC6CC81}" type="pres">
      <dgm:prSet presAssocID="{855088AD-92A0-4F85-8885-D24E38D32AFC}" presName="connectorText" presStyleLbl="sibTrans2D1" presStyleIdx="0" presStyleCnt="2"/>
      <dgm:spPr/>
    </dgm:pt>
    <dgm:pt modelId="{26E4CE65-9888-4E1C-A0D8-4C1C85EA8ADF}" type="pres">
      <dgm:prSet presAssocID="{5B483871-D9C8-4633-A725-B892BAF17722}" presName="node" presStyleLbl="node1" presStyleIdx="1" presStyleCnt="3" custScaleX="101123" custScaleY="10472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92BB4E5-2B59-42B5-A561-9EB199B8C662}" type="pres">
      <dgm:prSet presAssocID="{47102657-A4B4-4360-8640-93192DF19ADF}" presName="sibTrans" presStyleLbl="sibTrans2D1" presStyleIdx="1" presStyleCnt="2" custFlipHor="1" custScaleX="12121" custScaleY="9231"/>
      <dgm:spPr/>
    </dgm:pt>
    <dgm:pt modelId="{A77BF2FD-C68B-4E30-BA46-ECB2F9539825}" type="pres">
      <dgm:prSet presAssocID="{47102657-A4B4-4360-8640-93192DF19ADF}" presName="connectorText" presStyleLbl="sibTrans2D1" presStyleIdx="1" presStyleCnt="2"/>
      <dgm:spPr/>
    </dgm:pt>
    <dgm:pt modelId="{5AEA75A0-84A6-4728-AB19-A8E8EC3A916B}" type="pres">
      <dgm:prSet presAssocID="{A304B620-7A5E-4BE2-BC05-5012914DDD4C}" presName="node" presStyleLbl="node1" presStyleIdx="2" presStyleCnt="3" custScaleX="115619" custScaleY="10149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271A954-C217-4577-856A-8AC84A7409F4}" type="presOf" srcId="{46266C86-AAF8-465E-8C35-18241674BE85}" destId="{B35C690D-AE4C-4D1E-8C21-E81EE4B5EEAB}" srcOrd="0" destOrd="0" presId="urn:microsoft.com/office/officeart/2005/8/layout/process1"/>
    <dgm:cxn modelId="{01533BCD-5074-44A9-A9BA-CDF4EACF5E89}" type="presOf" srcId="{47102657-A4B4-4360-8640-93192DF19ADF}" destId="{392BB4E5-2B59-42B5-A561-9EB199B8C662}" srcOrd="0" destOrd="0" presId="urn:microsoft.com/office/officeart/2005/8/layout/process1"/>
    <dgm:cxn modelId="{F64A12E4-8286-46EC-92CE-FBDDD106E72D}" type="presOf" srcId="{A304B620-7A5E-4BE2-BC05-5012914DDD4C}" destId="{5AEA75A0-84A6-4728-AB19-A8E8EC3A916B}" srcOrd="0" destOrd="0" presId="urn:microsoft.com/office/officeart/2005/8/layout/process1"/>
    <dgm:cxn modelId="{87B74320-EEFF-484A-A0B8-90B0660AB47C}" type="presOf" srcId="{38427C57-2DCF-4473-A29D-E144AF732C97}" destId="{EBC80F4D-65EA-4CF1-AD16-648D9E50820B}" srcOrd="0" destOrd="0" presId="urn:microsoft.com/office/officeart/2005/8/layout/process1"/>
    <dgm:cxn modelId="{65C13E20-0BEA-455E-8B18-8FF7FD927A6A}" type="presOf" srcId="{855088AD-92A0-4F85-8885-D24E38D32AFC}" destId="{8BFF7AA5-D868-4BAF-9668-8CD2EEC6CC81}" srcOrd="1" destOrd="0" presId="urn:microsoft.com/office/officeart/2005/8/layout/process1"/>
    <dgm:cxn modelId="{3A86B4CC-8047-443A-B513-69802E41F343}" srcId="{46266C86-AAF8-465E-8C35-18241674BE85}" destId="{5B483871-D9C8-4633-A725-B892BAF17722}" srcOrd="1" destOrd="0" parTransId="{CD93288C-2A78-4E7C-9E6C-017D3665F0AD}" sibTransId="{47102657-A4B4-4360-8640-93192DF19ADF}"/>
    <dgm:cxn modelId="{8F1A5937-8E99-459D-AD02-78B346585838}" srcId="{46266C86-AAF8-465E-8C35-18241674BE85}" destId="{38427C57-2DCF-4473-A29D-E144AF732C97}" srcOrd="0" destOrd="0" parTransId="{AB084403-43F0-4909-9ED2-040F2D5119AF}" sibTransId="{855088AD-92A0-4F85-8885-D24E38D32AFC}"/>
    <dgm:cxn modelId="{3DBBAA6A-F187-4937-ADDB-78C8230B9309}" srcId="{46266C86-AAF8-465E-8C35-18241674BE85}" destId="{A304B620-7A5E-4BE2-BC05-5012914DDD4C}" srcOrd="2" destOrd="0" parTransId="{73DBF671-E5E1-4020-AE48-93CFAEEA8CEF}" sibTransId="{38C478E7-4E38-47D4-A4C2-F565A5EE9B6F}"/>
    <dgm:cxn modelId="{432CC7CD-A645-40B1-B389-B52E8AC9EEE0}" type="presOf" srcId="{47102657-A4B4-4360-8640-93192DF19ADF}" destId="{A77BF2FD-C68B-4E30-BA46-ECB2F9539825}" srcOrd="1" destOrd="0" presId="urn:microsoft.com/office/officeart/2005/8/layout/process1"/>
    <dgm:cxn modelId="{357763AA-9C95-4D42-B90E-381025C8F7B8}" type="presOf" srcId="{5B483871-D9C8-4633-A725-B892BAF17722}" destId="{26E4CE65-9888-4E1C-A0D8-4C1C85EA8ADF}" srcOrd="0" destOrd="0" presId="urn:microsoft.com/office/officeart/2005/8/layout/process1"/>
    <dgm:cxn modelId="{AD11DC38-06F4-4BD2-8FDB-E36CC035D6E1}" type="presOf" srcId="{855088AD-92A0-4F85-8885-D24E38D32AFC}" destId="{72674E4A-86A7-4BF5-AB53-841900E3D6DD}" srcOrd="0" destOrd="0" presId="urn:microsoft.com/office/officeart/2005/8/layout/process1"/>
    <dgm:cxn modelId="{9E314065-ADC6-450C-A8C2-6090FE3C9483}" type="presParOf" srcId="{B35C690D-AE4C-4D1E-8C21-E81EE4B5EEAB}" destId="{EBC80F4D-65EA-4CF1-AD16-648D9E50820B}" srcOrd="0" destOrd="0" presId="urn:microsoft.com/office/officeart/2005/8/layout/process1"/>
    <dgm:cxn modelId="{FCB3E8A4-8E16-4082-838D-77E07CFBC745}" type="presParOf" srcId="{B35C690D-AE4C-4D1E-8C21-E81EE4B5EEAB}" destId="{72674E4A-86A7-4BF5-AB53-841900E3D6DD}" srcOrd="1" destOrd="0" presId="urn:microsoft.com/office/officeart/2005/8/layout/process1"/>
    <dgm:cxn modelId="{764733AE-8BAB-452B-8864-EADE34DEAFE1}" type="presParOf" srcId="{72674E4A-86A7-4BF5-AB53-841900E3D6DD}" destId="{8BFF7AA5-D868-4BAF-9668-8CD2EEC6CC81}" srcOrd="0" destOrd="0" presId="urn:microsoft.com/office/officeart/2005/8/layout/process1"/>
    <dgm:cxn modelId="{43CABDE0-3910-41EF-84EC-E03414DB3233}" type="presParOf" srcId="{B35C690D-AE4C-4D1E-8C21-E81EE4B5EEAB}" destId="{26E4CE65-9888-4E1C-A0D8-4C1C85EA8ADF}" srcOrd="2" destOrd="0" presId="urn:microsoft.com/office/officeart/2005/8/layout/process1"/>
    <dgm:cxn modelId="{6511BD4E-1A95-4123-8644-73D8FF3379E7}" type="presParOf" srcId="{B35C690D-AE4C-4D1E-8C21-E81EE4B5EEAB}" destId="{392BB4E5-2B59-42B5-A561-9EB199B8C662}" srcOrd="3" destOrd="0" presId="urn:microsoft.com/office/officeart/2005/8/layout/process1"/>
    <dgm:cxn modelId="{B744D8D5-8494-46AB-AABE-ACF97D809B07}" type="presParOf" srcId="{392BB4E5-2B59-42B5-A561-9EB199B8C662}" destId="{A77BF2FD-C68B-4E30-BA46-ECB2F9539825}" srcOrd="0" destOrd="0" presId="urn:microsoft.com/office/officeart/2005/8/layout/process1"/>
    <dgm:cxn modelId="{02966354-A9AB-4D14-BBF7-EE2AFD95E094}" type="presParOf" srcId="{B35C690D-AE4C-4D1E-8C21-E81EE4B5EEAB}" destId="{5AEA75A0-84A6-4728-AB19-A8E8EC3A916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DC7AE61-4603-4C8F-AC32-0A35FC4A1DC3}" type="doc">
      <dgm:prSet loTypeId="urn:microsoft.com/office/officeart/2005/8/layout/matrix3" loCatId="matrix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ABBFA36-3303-4E04-827C-067A0CB707C6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Розвиток університетів Волині, створення студмістечок, розвиток міжнародного співробітництва .</a:t>
          </a:r>
          <a:endParaRPr lang="uk-UA" sz="1600" b="1" dirty="0">
            <a:solidFill>
              <a:schemeClr val="tx1"/>
            </a:solidFill>
          </a:endParaRPr>
        </a:p>
      </dgm:t>
    </dgm:pt>
    <dgm:pt modelId="{EA5C29FF-393B-48C5-ACA5-6635C5E1467F}" type="parTrans" cxnId="{BB8EFEA1-B9B0-4794-8BC1-19223F20F595}">
      <dgm:prSet/>
      <dgm:spPr/>
      <dgm:t>
        <a:bodyPr/>
        <a:lstStyle/>
        <a:p>
          <a:endParaRPr lang="uk-UA"/>
        </a:p>
      </dgm:t>
    </dgm:pt>
    <dgm:pt modelId="{1A159CC2-3289-48BB-B2C6-AE725117CCE6}" type="sibTrans" cxnId="{BB8EFEA1-B9B0-4794-8BC1-19223F20F595}">
      <dgm:prSet/>
      <dgm:spPr/>
      <dgm:t>
        <a:bodyPr/>
        <a:lstStyle/>
        <a:p>
          <a:endParaRPr lang="uk-UA"/>
        </a:p>
      </dgm:t>
    </dgm:pt>
    <dgm:pt modelId="{03B78A44-8FDB-4C84-A2E4-C3A468DD32D8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Впровадження новітніх методів освіти через кейси та проекти. Можливо запровадити в середній школі Фінську систему , яка є на сьогодні досить успішною.</a:t>
          </a:r>
          <a:endParaRPr lang="uk-UA" sz="1600" b="1" dirty="0">
            <a:solidFill>
              <a:schemeClr val="tx1"/>
            </a:solidFill>
          </a:endParaRPr>
        </a:p>
      </dgm:t>
    </dgm:pt>
    <dgm:pt modelId="{B2EC2D6A-B703-4C80-BD6A-9C4C5A467050}" type="parTrans" cxnId="{FE717725-AB50-4799-A866-EC02453D762D}">
      <dgm:prSet/>
      <dgm:spPr/>
      <dgm:t>
        <a:bodyPr/>
        <a:lstStyle/>
        <a:p>
          <a:endParaRPr lang="uk-UA"/>
        </a:p>
      </dgm:t>
    </dgm:pt>
    <dgm:pt modelId="{AE348507-25AF-44B4-8575-4912D483155F}" type="sibTrans" cxnId="{FE717725-AB50-4799-A866-EC02453D762D}">
      <dgm:prSet/>
      <dgm:spPr/>
      <dgm:t>
        <a:bodyPr/>
        <a:lstStyle/>
        <a:p>
          <a:endParaRPr lang="uk-UA"/>
        </a:p>
      </dgm:t>
    </dgm:pt>
    <dgm:pt modelId="{3CAF7F2D-6153-4E4B-965D-5EEBDC1AB9FF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Оснащення шкільних фахових кабінетів</a:t>
          </a:r>
          <a:endParaRPr lang="uk-UA" sz="1600" b="1" dirty="0">
            <a:solidFill>
              <a:schemeClr val="tx1"/>
            </a:solidFill>
          </a:endParaRPr>
        </a:p>
      </dgm:t>
    </dgm:pt>
    <dgm:pt modelId="{1E5E4390-1E9E-4758-861E-CA270BADF38F}" type="parTrans" cxnId="{4E56C017-552D-4D79-A808-DD6053083BB3}">
      <dgm:prSet/>
      <dgm:spPr/>
      <dgm:t>
        <a:bodyPr/>
        <a:lstStyle/>
        <a:p>
          <a:endParaRPr lang="uk-UA"/>
        </a:p>
      </dgm:t>
    </dgm:pt>
    <dgm:pt modelId="{2465D7E4-2DF5-4DDC-A08A-0EA6B1394401}" type="sibTrans" cxnId="{4E56C017-552D-4D79-A808-DD6053083BB3}">
      <dgm:prSet/>
      <dgm:spPr/>
      <dgm:t>
        <a:bodyPr/>
        <a:lstStyle/>
        <a:p>
          <a:endParaRPr lang="uk-UA"/>
        </a:p>
      </dgm:t>
    </dgm:pt>
    <dgm:pt modelId="{DAE01A1D-F12E-4696-A854-F28934FAB264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Оснащення школи технікою(мультимедійні комплекси, комп’ютери).</a:t>
          </a:r>
          <a:endParaRPr lang="uk-UA" sz="1600" b="1" dirty="0">
            <a:solidFill>
              <a:schemeClr val="tx1"/>
            </a:solidFill>
          </a:endParaRPr>
        </a:p>
      </dgm:t>
    </dgm:pt>
    <dgm:pt modelId="{6A820301-3521-49BB-8488-CF184EA41F93}" type="parTrans" cxnId="{65427B78-538E-4979-AD17-C4BB371F7236}">
      <dgm:prSet/>
      <dgm:spPr/>
      <dgm:t>
        <a:bodyPr/>
        <a:lstStyle/>
        <a:p>
          <a:endParaRPr lang="uk-UA"/>
        </a:p>
      </dgm:t>
    </dgm:pt>
    <dgm:pt modelId="{07E4B309-54A9-4F24-9283-7538A4048ED8}" type="sibTrans" cxnId="{65427B78-538E-4979-AD17-C4BB371F7236}">
      <dgm:prSet/>
      <dgm:spPr/>
      <dgm:t>
        <a:bodyPr/>
        <a:lstStyle/>
        <a:p>
          <a:endParaRPr lang="uk-UA"/>
        </a:p>
      </dgm:t>
    </dgm:pt>
    <dgm:pt modelId="{08632368-D12B-4BF1-B973-C399F8A50E9E}" type="pres">
      <dgm:prSet presAssocID="{3DC7AE61-4603-4C8F-AC32-0A35FC4A1DC3}" presName="matrix" presStyleCnt="0">
        <dgm:presLayoutVars>
          <dgm:chMax val="1"/>
          <dgm:dir/>
          <dgm:resizeHandles val="exact"/>
        </dgm:presLayoutVars>
      </dgm:prSet>
      <dgm:spPr/>
    </dgm:pt>
    <dgm:pt modelId="{9CAE7E51-FEC4-4E64-BC11-14867416ACF0}" type="pres">
      <dgm:prSet presAssocID="{3DC7AE61-4603-4C8F-AC32-0A35FC4A1DC3}" presName="diamond" presStyleLbl="bgShp" presStyleIdx="0" presStyleCnt="1" custScaleX="140705"/>
      <dgm:spPr/>
    </dgm:pt>
    <dgm:pt modelId="{BEE916BC-AFC5-4E75-8722-5E4E72DF2A5F}" type="pres">
      <dgm:prSet presAssocID="{3DC7AE61-4603-4C8F-AC32-0A35FC4A1DC3}" presName="quad1" presStyleLbl="node1" presStyleIdx="0" presStyleCnt="4" custScaleX="178799" custScaleY="105233" custLinFactNeighborX="-38214" custLinFactNeighborY="72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A679F9F-1B4C-41F0-A262-9E113832BABD}" type="pres">
      <dgm:prSet presAssocID="{3DC7AE61-4603-4C8F-AC32-0A35FC4A1DC3}" presName="quad2" presStyleLbl="node1" presStyleIdx="1" presStyleCnt="4" custScaleX="184389" custScaleY="97304" custLinFactNeighborX="35968" custLinFactNeighborY="27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168562C-7AEC-4EAB-AF89-F99206BA959A}" type="pres">
      <dgm:prSet presAssocID="{3DC7AE61-4603-4C8F-AC32-0A35FC4A1DC3}" presName="quad3" presStyleLbl="node1" presStyleIdx="2" presStyleCnt="4" custScaleX="184651" custScaleY="93023" custLinFactNeighborX="-36611" custLinFactNeighborY="-18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108AFCF-D07E-44AA-B66E-9542D4F547B6}" type="pres">
      <dgm:prSet presAssocID="{3DC7AE61-4603-4C8F-AC32-0A35FC4A1DC3}" presName="quad4" presStyleLbl="node1" presStyleIdx="3" presStyleCnt="4" custScaleX="185623" custLinFactNeighborX="37476" custLinFactNeighborY="-57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B8EFEA1-B9B0-4794-8BC1-19223F20F595}" srcId="{3DC7AE61-4603-4C8F-AC32-0A35FC4A1DC3}" destId="{6ABBFA36-3303-4E04-827C-067A0CB707C6}" srcOrd="0" destOrd="0" parTransId="{EA5C29FF-393B-48C5-ACA5-6635C5E1467F}" sibTransId="{1A159CC2-3289-48BB-B2C6-AE725117CCE6}"/>
    <dgm:cxn modelId="{FE717725-AB50-4799-A866-EC02453D762D}" srcId="{3DC7AE61-4603-4C8F-AC32-0A35FC4A1DC3}" destId="{03B78A44-8FDB-4C84-A2E4-C3A468DD32D8}" srcOrd="1" destOrd="0" parTransId="{B2EC2D6A-B703-4C80-BD6A-9C4C5A467050}" sibTransId="{AE348507-25AF-44B4-8575-4912D483155F}"/>
    <dgm:cxn modelId="{65427B78-538E-4979-AD17-C4BB371F7236}" srcId="{3DC7AE61-4603-4C8F-AC32-0A35FC4A1DC3}" destId="{DAE01A1D-F12E-4696-A854-F28934FAB264}" srcOrd="3" destOrd="0" parTransId="{6A820301-3521-49BB-8488-CF184EA41F93}" sibTransId="{07E4B309-54A9-4F24-9283-7538A4048ED8}"/>
    <dgm:cxn modelId="{B3643AA9-3879-4DAD-88A4-8F2846620CD5}" type="presOf" srcId="{DAE01A1D-F12E-4696-A854-F28934FAB264}" destId="{9108AFCF-D07E-44AA-B66E-9542D4F547B6}" srcOrd="0" destOrd="0" presId="urn:microsoft.com/office/officeart/2005/8/layout/matrix3"/>
    <dgm:cxn modelId="{4E56C017-552D-4D79-A808-DD6053083BB3}" srcId="{3DC7AE61-4603-4C8F-AC32-0A35FC4A1DC3}" destId="{3CAF7F2D-6153-4E4B-965D-5EEBDC1AB9FF}" srcOrd="2" destOrd="0" parTransId="{1E5E4390-1E9E-4758-861E-CA270BADF38F}" sibTransId="{2465D7E4-2DF5-4DDC-A08A-0EA6B1394401}"/>
    <dgm:cxn modelId="{02BB9516-D59D-429F-B95A-412F77D222D2}" type="presOf" srcId="{3CAF7F2D-6153-4E4B-965D-5EEBDC1AB9FF}" destId="{8168562C-7AEC-4EAB-AF89-F99206BA959A}" srcOrd="0" destOrd="0" presId="urn:microsoft.com/office/officeart/2005/8/layout/matrix3"/>
    <dgm:cxn modelId="{AF0BD541-ADBF-45CD-9E6E-75C70A02984A}" type="presOf" srcId="{3DC7AE61-4603-4C8F-AC32-0A35FC4A1DC3}" destId="{08632368-D12B-4BF1-B973-C399F8A50E9E}" srcOrd="0" destOrd="0" presId="urn:microsoft.com/office/officeart/2005/8/layout/matrix3"/>
    <dgm:cxn modelId="{317F9D69-7B10-4ACA-9E97-11CAE3F6C29B}" type="presOf" srcId="{6ABBFA36-3303-4E04-827C-067A0CB707C6}" destId="{BEE916BC-AFC5-4E75-8722-5E4E72DF2A5F}" srcOrd="0" destOrd="0" presId="urn:microsoft.com/office/officeart/2005/8/layout/matrix3"/>
    <dgm:cxn modelId="{33F7118A-F14B-40A2-BE09-43B5452AB002}" type="presOf" srcId="{03B78A44-8FDB-4C84-A2E4-C3A468DD32D8}" destId="{7A679F9F-1B4C-41F0-A262-9E113832BABD}" srcOrd="0" destOrd="0" presId="urn:microsoft.com/office/officeart/2005/8/layout/matrix3"/>
    <dgm:cxn modelId="{B9FA5552-F055-4D15-BBE8-9696ED9FA1C9}" type="presParOf" srcId="{08632368-D12B-4BF1-B973-C399F8A50E9E}" destId="{9CAE7E51-FEC4-4E64-BC11-14867416ACF0}" srcOrd="0" destOrd="0" presId="urn:microsoft.com/office/officeart/2005/8/layout/matrix3"/>
    <dgm:cxn modelId="{04E18DB3-09FD-4ED5-BAFB-246F966F3561}" type="presParOf" srcId="{08632368-D12B-4BF1-B973-C399F8A50E9E}" destId="{BEE916BC-AFC5-4E75-8722-5E4E72DF2A5F}" srcOrd="1" destOrd="0" presId="urn:microsoft.com/office/officeart/2005/8/layout/matrix3"/>
    <dgm:cxn modelId="{A173A54A-E1B3-4FFF-B257-F8A5D6797B31}" type="presParOf" srcId="{08632368-D12B-4BF1-B973-C399F8A50E9E}" destId="{7A679F9F-1B4C-41F0-A262-9E113832BABD}" srcOrd="2" destOrd="0" presId="urn:microsoft.com/office/officeart/2005/8/layout/matrix3"/>
    <dgm:cxn modelId="{7DE0C5F1-1EA0-4E82-903F-6E95F168BD12}" type="presParOf" srcId="{08632368-D12B-4BF1-B973-C399F8A50E9E}" destId="{8168562C-7AEC-4EAB-AF89-F99206BA959A}" srcOrd="3" destOrd="0" presId="urn:microsoft.com/office/officeart/2005/8/layout/matrix3"/>
    <dgm:cxn modelId="{3C4CF934-1E4E-4D59-8A78-3A1B1D102F0F}" type="presParOf" srcId="{08632368-D12B-4BF1-B973-C399F8A50E9E}" destId="{9108AFCF-D07E-44AA-B66E-9542D4F547B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984FA-5B88-435C-8F3C-AF42E0998FCB}">
      <dsp:nvSpPr>
        <dsp:cNvPr id="0" name=""/>
        <dsp:cNvSpPr/>
      </dsp:nvSpPr>
      <dsp:spPr>
        <a:xfrm rot="10800000">
          <a:off x="1603269" y="1871"/>
          <a:ext cx="5159695" cy="121458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560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</a:rPr>
            <a:t>Залучити інвестиції для розвитку існуючих та побудови нових промислових підприємств.</a:t>
          </a:r>
          <a:endParaRPr lang="uk-UA" sz="1800" kern="1200" dirty="0">
            <a:solidFill>
              <a:schemeClr val="tx1"/>
            </a:solidFill>
          </a:endParaRPr>
        </a:p>
      </dsp:txBody>
      <dsp:txXfrm rot="10800000">
        <a:off x="1906916" y="1871"/>
        <a:ext cx="4856048" cy="1214588"/>
      </dsp:txXfrm>
    </dsp:sp>
    <dsp:sp modelId="{18764484-F66E-4DD5-A813-35A454B40BE4}">
      <dsp:nvSpPr>
        <dsp:cNvPr id="0" name=""/>
        <dsp:cNvSpPr/>
      </dsp:nvSpPr>
      <dsp:spPr>
        <a:xfrm>
          <a:off x="995975" y="1871"/>
          <a:ext cx="1214588" cy="121458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9782C8F-790F-4884-9C49-40E2A6C30A4D}">
      <dsp:nvSpPr>
        <dsp:cNvPr id="0" name=""/>
        <dsp:cNvSpPr/>
      </dsp:nvSpPr>
      <dsp:spPr>
        <a:xfrm rot="10800000">
          <a:off x="1603269" y="1579023"/>
          <a:ext cx="5159695" cy="121458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560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</a:rPr>
            <a:t>Звернути увагу на ефективність роботи існуючих підприємств, сприяти підвищенню кваліфікації керівного та менеджерського складу цих фірм.</a:t>
          </a:r>
          <a:endParaRPr lang="uk-UA" sz="1800" kern="1200" dirty="0">
            <a:solidFill>
              <a:schemeClr val="tx1"/>
            </a:solidFill>
          </a:endParaRPr>
        </a:p>
      </dsp:txBody>
      <dsp:txXfrm rot="10800000">
        <a:off x="1906916" y="1579023"/>
        <a:ext cx="4856048" cy="1214588"/>
      </dsp:txXfrm>
    </dsp:sp>
    <dsp:sp modelId="{249BDEC8-B4C7-46CE-82C2-0E6E69C604A1}">
      <dsp:nvSpPr>
        <dsp:cNvPr id="0" name=""/>
        <dsp:cNvSpPr/>
      </dsp:nvSpPr>
      <dsp:spPr>
        <a:xfrm>
          <a:off x="995975" y="1579023"/>
          <a:ext cx="1214588" cy="121458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D2F7073-DCE0-45E6-84FD-F02AE6B0974D}">
      <dsp:nvSpPr>
        <dsp:cNvPr id="0" name=""/>
        <dsp:cNvSpPr/>
      </dsp:nvSpPr>
      <dsp:spPr>
        <a:xfrm rot="10800000">
          <a:off x="1603269" y="3156176"/>
          <a:ext cx="5159695" cy="121458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560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</a:rPr>
            <a:t>Допомогти налагодити зв’язки з закордонними партнерами для експорту продукції.</a:t>
          </a:r>
          <a:endParaRPr lang="uk-UA" sz="1800" kern="1200" dirty="0">
            <a:solidFill>
              <a:schemeClr val="tx1"/>
            </a:solidFill>
          </a:endParaRPr>
        </a:p>
      </dsp:txBody>
      <dsp:txXfrm rot="10800000">
        <a:off x="1906916" y="3156176"/>
        <a:ext cx="4856048" cy="1214588"/>
      </dsp:txXfrm>
    </dsp:sp>
    <dsp:sp modelId="{70F1BF6F-B3D1-46D3-BD76-46EB6D2099A0}">
      <dsp:nvSpPr>
        <dsp:cNvPr id="0" name=""/>
        <dsp:cNvSpPr/>
      </dsp:nvSpPr>
      <dsp:spPr>
        <a:xfrm>
          <a:off x="995975" y="3156176"/>
          <a:ext cx="1214588" cy="121458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4C610-45B7-4A60-8343-F6923A21FE3C}">
      <dsp:nvSpPr>
        <dsp:cNvPr id="0" name=""/>
        <dsp:cNvSpPr/>
      </dsp:nvSpPr>
      <dsp:spPr>
        <a:xfrm>
          <a:off x="0" y="0"/>
          <a:ext cx="7380307" cy="3177773"/>
        </a:xfrm>
        <a:prstGeom prst="rightArrow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A67244EA-71E8-4BA1-BC22-81E9FFB237A2}">
      <dsp:nvSpPr>
        <dsp:cNvPr id="0" name=""/>
        <dsp:cNvSpPr/>
      </dsp:nvSpPr>
      <dsp:spPr>
        <a:xfrm>
          <a:off x="179510" y="936108"/>
          <a:ext cx="2114481" cy="1305556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Спрямувати розвиток галузі згідно з особливостями природних ресурсів Волині</a:t>
          </a:r>
          <a:endParaRPr lang="uk-UA" sz="1400" b="1" kern="1200" dirty="0">
            <a:solidFill>
              <a:schemeClr val="tx1"/>
            </a:solidFill>
          </a:endParaRPr>
        </a:p>
      </dsp:txBody>
      <dsp:txXfrm>
        <a:off x="243242" y="999840"/>
        <a:ext cx="1987017" cy="1178092"/>
      </dsp:txXfrm>
    </dsp:sp>
    <dsp:sp modelId="{C6E66E0E-AE51-4D9B-8C71-89DF29FC1E02}">
      <dsp:nvSpPr>
        <dsp:cNvPr id="0" name=""/>
        <dsp:cNvSpPr/>
      </dsp:nvSpPr>
      <dsp:spPr>
        <a:xfrm>
          <a:off x="2590124" y="936102"/>
          <a:ext cx="2021329" cy="1305568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Свинарство та  ВРХ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В нашій області є великий потенціал для розвитку цієї галузі.</a:t>
          </a:r>
          <a:endParaRPr lang="uk-UA" sz="1400" b="1" kern="1200" dirty="0">
            <a:solidFill>
              <a:schemeClr val="tx1"/>
            </a:solidFill>
          </a:endParaRPr>
        </a:p>
      </dsp:txBody>
      <dsp:txXfrm>
        <a:off x="2653857" y="999835"/>
        <a:ext cx="1893863" cy="1178102"/>
      </dsp:txXfrm>
    </dsp:sp>
    <dsp:sp modelId="{9BA7E20C-59BA-480E-9D5E-B63807B95A7F}">
      <dsp:nvSpPr>
        <dsp:cNvPr id="0" name=""/>
        <dsp:cNvSpPr/>
      </dsp:nvSpPr>
      <dsp:spPr>
        <a:xfrm>
          <a:off x="4932039" y="936102"/>
          <a:ext cx="2286348" cy="1332465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Садівництво. Вирощування малини, смородини, йошти – один із перспективних напрямків сільського господарства.</a:t>
          </a:r>
          <a:endParaRPr lang="uk-UA" sz="1400" b="1" kern="1200" dirty="0">
            <a:solidFill>
              <a:schemeClr val="tx1"/>
            </a:solidFill>
          </a:endParaRPr>
        </a:p>
      </dsp:txBody>
      <dsp:txXfrm>
        <a:off x="4997085" y="1001148"/>
        <a:ext cx="2156256" cy="12023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193DD-3004-455F-A9CD-0E5EF2676103}">
      <dsp:nvSpPr>
        <dsp:cNvPr id="0" name=""/>
        <dsp:cNvSpPr/>
      </dsp:nvSpPr>
      <dsp:spPr>
        <a:xfrm rot="10800000">
          <a:off x="1533888" y="0"/>
          <a:ext cx="6043599" cy="2088232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20852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Харчова промисловість представлена більш ніж 50 промисловими підприємствами, флагманами даної галузі були і залишаються такі підприємства як </a:t>
          </a:r>
          <a:r>
            <a:rPr lang="uk-UA" sz="1800" b="1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Горохівський</a:t>
          </a:r>
          <a:r>
            <a:rPr lang="uk-UA" sz="1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,  </a:t>
          </a:r>
          <a:r>
            <a:rPr lang="uk-UA" sz="1800" b="1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Гнідавський</a:t>
          </a:r>
          <a:r>
            <a:rPr lang="uk-UA" sz="1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, Володимир-Волинський цукрові заводи.</a:t>
          </a:r>
          <a:endParaRPr lang="uk-UA" sz="18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10800000">
        <a:off x="2055946" y="0"/>
        <a:ext cx="5521541" cy="2088232"/>
      </dsp:txXfrm>
    </dsp:sp>
    <dsp:sp modelId="{711D046E-5879-4440-9CC9-CC855FF19847}">
      <dsp:nvSpPr>
        <dsp:cNvPr id="0" name=""/>
        <dsp:cNvSpPr/>
      </dsp:nvSpPr>
      <dsp:spPr>
        <a:xfrm>
          <a:off x="269957" y="0"/>
          <a:ext cx="2088232" cy="208823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7B7F3-AF1E-4A13-99D9-45D4FBB73D70}">
      <dsp:nvSpPr>
        <dsp:cNvPr id="0" name=""/>
        <dsp:cNvSpPr/>
      </dsp:nvSpPr>
      <dsp:spPr>
        <a:xfrm rot="10800000">
          <a:off x="1490047" y="630"/>
          <a:ext cx="5449224" cy="727560"/>
        </a:xfrm>
        <a:prstGeom prst="homePlate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22253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Побудувати переробні комплекси та приміщення для зберігання ягід, овочів та фруктів безпосередньо біля фермерських господарств</a:t>
          </a:r>
          <a:endParaRPr lang="uk-UA" sz="1400" b="1" kern="1200" dirty="0">
            <a:solidFill>
              <a:schemeClr val="tx1"/>
            </a:solidFill>
          </a:endParaRPr>
        </a:p>
      </dsp:txBody>
      <dsp:txXfrm rot="10800000">
        <a:off x="1671937" y="630"/>
        <a:ext cx="5267334" cy="727560"/>
      </dsp:txXfrm>
    </dsp:sp>
    <dsp:sp modelId="{1CB3D2D5-F68F-41A7-919D-B63C709DCE0E}">
      <dsp:nvSpPr>
        <dsp:cNvPr id="0" name=""/>
        <dsp:cNvSpPr/>
      </dsp:nvSpPr>
      <dsp:spPr>
        <a:xfrm>
          <a:off x="1242287" y="112406"/>
          <a:ext cx="504007" cy="50400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843534-B935-46A4-9AB1-A76662005C55}">
      <dsp:nvSpPr>
        <dsp:cNvPr id="0" name=""/>
        <dsp:cNvSpPr/>
      </dsp:nvSpPr>
      <dsp:spPr>
        <a:xfrm rot="10800000">
          <a:off x="1496413" y="854192"/>
          <a:ext cx="5440736" cy="50400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3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smtClean="0">
              <a:solidFill>
                <a:schemeClr val="tx1"/>
              </a:solidFill>
            </a:rPr>
            <a:t>Побудувати льонокомбінат</a:t>
          </a:r>
          <a:endParaRPr lang="uk-UA" sz="1400" b="1" kern="1200">
            <a:solidFill>
              <a:schemeClr val="tx1"/>
            </a:solidFill>
          </a:endParaRPr>
        </a:p>
      </dsp:txBody>
      <dsp:txXfrm rot="10800000">
        <a:off x="1622415" y="854192"/>
        <a:ext cx="5314734" cy="504007"/>
      </dsp:txXfrm>
    </dsp:sp>
    <dsp:sp modelId="{BCFDE665-F002-41FF-B8E4-6386F92105A2}">
      <dsp:nvSpPr>
        <dsp:cNvPr id="0" name=""/>
        <dsp:cNvSpPr/>
      </dsp:nvSpPr>
      <dsp:spPr>
        <a:xfrm>
          <a:off x="1244409" y="854192"/>
          <a:ext cx="504007" cy="50400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B9C068-414A-4FE9-A3D6-A130F06DB81E}">
      <dsp:nvSpPr>
        <dsp:cNvPr id="0" name=""/>
        <dsp:cNvSpPr/>
      </dsp:nvSpPr>
      <dsp:spPr>
        <a:xfrm rot="10800000">
          <a:off x="1496413" y="1484202"/>
          <a:ext cx="5440736" cy="50400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3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smtClean="0">
              <a:solidFill>
                <a:schemeClr val="tx1"/>
              </a:solidFill>
            </a:rPr>
            <a:t>Продавати не сировину, а готовий продукт</a:t>
          </a:r>
          <a:endParaRPr lang="uk-UA" sz="1400" b="1" kern="1200">
            <a:solidFill>
              <a:schemeClr val="tx1"/>
            </a:solidFill>
          </a:endParaRPr>
        </a:p>
      </dsp:txBody>
      <dsp:txXfrm rot="10800000">
        <a:off x="1622415" y="1484202"/>
        <a:ext cx="5314734" cy="504007"/>
      </dsp:txXfrm>
    </dsp:sp>
    <dsp:sp modelId="{C24983D6-79AC-45B7-B98A-6F3395DCDDB2}">
      <dsp:nvSpPr>
        <dsp:cNvPr id="0" name=""/>
        <dsp:cNvSpPr/>
      </dsp:nvSpPr>
      <dsp:spPr>
        <a:xfrm>
          <a:off x="1244409" y="1484202"/>
          <a:ext cx="504007" cy="50400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63A36-3607-4A03-B063-17F97B2C06DE}">
      <dsp:nvSpPr>
        <dsp:cNvPr id="0" name=""/>
        <dsp:cNvSpPr/>
      </dsp:nvSpPr>
      <dsp:spPr>
        <a:xfrm>
          <a:off x="0" y="0"/>
          <a:ext cx="8105973" cy="777686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Заходи необхідні для розвитку галузі:</a:t>
          </a:r>
          <a:endParaRPr lang="uk-UA" sz="2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8105973" cy="777686"/>
      </dsp:txXfrm>
    </dsp:sp>
    <dsp:sp modelId="{18CD9F96-6E65-43AB-BEA3-B33964B95C91}">
      <dsp:nvSpPr>
        <dsp:cNvPr id="0" name=""/>
        <dsp:cNvSpPr/>
      </dsp:nvSpPr>
      <dsp:spPr>
        <a:xfrm>
          <a:off x="3957" y="777686"/>
          <a:ext cx="2699352" cy="1633141"/>
        </a:xfrm>
        <a:prstGeom prst="rect">
          <a:avLst/>
        </a:prstGeom>
        <a:solidFill>
          <a:schemeClr val="accent6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Відкриття льонокомбінату в північних районах</a:t>
          </a:r>
          <a:endParaRPr lang="uk-UA" sz="21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57" y="777686"/>
        <a:ext cx="2699352" cy="1633141"/>
      </dsp:txXfrm>
    </dsp:sp>
    <dsp:sp modelId="{1C7BFA06-D0F6-40E8-BECF-B6E805586231}">
      <dsp:nvSpPr>
        <dsp:cNvPr id="0" name=""/>
        <dsp:cNvSpPr/>
      </dsp:nvSpPr>
      <dsp:spPr>
        <a:xfrm>
          <a:off x="2703310" y="777686"/>
          <a:ext cx="2699352" cy="1633141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Створення асоціації підприємств легкої промисловості Волині</a:t>
          </a:r>
          <a:endParaRPr lang="uk-UA" sz="21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03310" y="777686"/>
        <a:ext cx="2699352" cy="1633141"/>
      </dsp:txXfrm>
    </dsp:sp>
    <dsp:sp modelId="{C7E312D5-8C3F-4E5E-B75D-2F4C467B1A34}">
      <dsp:nvSpPr>
        <dsp:cNvPr id="0" name=""/>
        <dsp:cNvSpPr/>
      </dsp:nvSpPr>
      <dsp:spPr>
        <a:xfrm>
          <a:off x="5402662" y="777686"/>
          <a:ext cx="2699352" cy="1633141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Влаштування показів, модних днів із запрошенням провідних модельєрів України і Світу</a:t>
          </a:r>
          <a:endParaRPr lang="uk-UA" sz="21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02662" y="777686"/>
        <a:ext cx="2699352" cy="1633141"/>
      </dsp:txXfrm>
    </dsp:sp>
    <dsp:sp modelId="{CFE938FE-46AB-4694-A513-940D9CDB77D7}">
      <dsp:nvSpPr>
        <dsp:cNvPr id="0" name=""/>
        <dsp:cNvSpPr/>
      </dsp:nvSpPr>
      <dsp:spPr>
        <a:xfrm>
          <a:off x="0" y="2410827"/>
          <a:ext cx="8105973" cy="181460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57121-298A-4D8C-BDAB-40E697798389}">
      <dsp:nvSpPr>
        <dsp:cNvPr id="0" name=""/>
        <dsp:cNvSpPr/>
      </dsp:nvSpPr>
      <dsp:spPr>
        <a:xfrm rot="8458927">
          <a:off x="1342103" y="2944947"/>
          <a:ext cx="1086324" cy="27158"/>
        </a:xfrm>
        <a:custGeom>
          <a:avLst/>
          <a:gdLst/>
          <a:ahLst/>
          <a:cxnLst/>
          <a:rect l="0" t="0" r="0" b="0"/>
          <a:pathLst>
            <a:path>
              <a:moveTo>
                <a:pt x="0" y="13579"/>
              </a:moveTo>
              <a:lnTo>
                <a:pt x="1086324" y="135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7DBE-8964-4AB2-AF02-BEA2DD318DFB}">
      <dsp:nvSpPr>
        <dsp:cNvPr id="0" name=""/>
        <dsp:cNvSpPr/>
      </dsp:nvSpPr>
      <dsp:spPr>
        <a:xfrm rot="2059423">
          <a:off x="3118213" y="2802897"/>
          <a:ext cx="910401" cy="27158"/>
        </a:xfrm>
        <a:custGeom>
          <a:avLst/>
          <a:gdLst/>
          <a:ahLst/>
          <a:cxnLst/>
          <a:rect l="0" t="0" r="0" b="0"/>
          <a:pathLst>
            <a:path>
              <a:moveTo>
                <a:pt x="0" y="13579"/>
              </a:moveTo>
              <a:lnTo>
                <a:pt x="910401" y="135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27946-6D3D-4341-AAE0-78F2A193E3F5}">
      <dsp:nvSpPr>
        <dsp:cNvPr id="0" name=""/>
        <dsp:cNvSpPr/>
      </dsp:nvSpPr>
      <dsp:spPr>
        <a:xfrm rot="188010">
          <a:off x="3195244" y="2348407"/>
          <a:ext cx="2989754" cy="27158"/>
        </a:xfrm>
        <a:custGeom>
          <a:avLst/>
          <a:gdLst/>
          <a:ahLst/>
          <a:cxnLst/>
          <a:rect l="0" t="0" r="0" b="0"/>
          <a:pathLst>
            <a:path>
              <a:moveTo>
                <a:pt x="0" y="13579"/>
              </a:moveTo>
              <a:lnTo>
                <a:pt x="2989754" y="135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1D5707-3EA8-4FCB-B116-BDCFFD6224C2}">
      <dsp:nvSpPr>
        <dsp:cNvPr id="0" name=""/>
        <dsp:cNvSpPr/>
      </dsp:nvSpPr>
      <dsp:spPr>
        <a:xfrm rot="20503417">
          <a:off x="3121396" y="1622341"/>
          <a:ext cx="3016475" cy="27158"/>
        </a:xfrm>
        <a:custGeom>
          <a:avLst/>
          <a:gdLst/>
          <a:ahLst/>
          <a:cxnLst/>
          <a:rect l="0" t="0" r="0" b="0"/>
          <a:pathLst>
            <a:path>
              <a:moveTo>
                <a:pt x="0" y="13579"/>
              </a:moveTo>
              <a:lnTo>
                <a:pt x="3016475" y="135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FC3E38-9872-41A0-BCA6-9BB584B59512}">
      <dsp:nvSpPr>
        <dsp:cNvPr id="0" name=""/>
        <dsp:cNvSpPr/>
      </dsp:nvSpPr>
      <dsp:spPr>
        <a:xfrm rot="19302719">
          <a:off x="3017143" y="1371469"/>
          <a:ext cx="1676809" cy="27158"/>
        </a:xfrm>
        <a:custGeom>
          <a:avLst/>
          <a:gdLst/>
          <a:ahLst/>
          <a:cxnLst/>
          <a:rect l="0" t="0" r="0" b="0"/>
          <a:pathLst>
            <a:path>
              <a:moveTo>
                <a:pt x="0" y="13579"/>
              </a:moveTo>
              <a:lnTo>
                <a:pt x="1676809" y="135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C0F3B-5431-4B8E-B137-E83DF012AD30}">
      <dsp:nvSpPr>
        <dsp:cNvPr id="0" name=""/>
        <dsp:cNvSpPr/>
      </dsp:nvSpPr>
      <dsp:spPr>
        <a:xfrm>
          <a:off x="684078" y="144018"/>
          <a:ext cx="3224979" cy="289935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4A393-BA84-4F75-91B4-B7C5CF4CC606}">
      <dsp:nvSpPr>
        <dsp:cNvPr id="0" name=""/>
        <dsp:cNvSpPr/>
      </dsp:nvSpPr>
      <dsp:spPr>
        <a:xfrm>
          <a:off x="4284475" y="-252462"/>
          <a:ext cx="1621396" cy="1317870"/>
        </a:xfrm>
        <a:prstGeom prst="ellipse">
          <a:avLst/>
        </a:prstGeom>
        <a:solidFill>
          <a:srgbClr val="FF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Створення центрів культури</a:t>
          </a:r>
          <a:endParaRPr lang="uk-UA" sz="1400" b="1" kern="1200" dirty="0">
            <a:solidFill>
              <a:schemeClr val="tx1"/>
            </a:solidFill>
          </a:endParaRPr>
        </a:p>
      </dsp:txBody>
      <dsp:txXfrm>
        <a:off x="4521923" y="-59464"/>
        <a:ext cx="1146500" cy="931874"/>
      </dsp:txXfrm>
    </dsp:sp>
    <dsp:sp modelId="{1DE84C27-D905-4FA8-8279-BE4A588176B1}">
      <dsp:nvSpPr>
        <dsp:cNvPr id="0" name=""/>
        <dsp:cNvSpPr/>
      </dsp:nvSpPr>
      <dsp:spPr>
        <a:xfrm>
          <a:off x="5977737" y="144651"/>
          <a:ext cx="1949477" cy="1448249"/>
        </a:xfrm>
        <a:prstGeom prst="ellipse">
          <a:avLst/>
        </a:prstGeom>
        <a:solidFill>
          <a:srgbClr val="FFCC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Відновлення парків культури і відпочинку</a:t>
          </a:r>
          <a:endParaRPr lang="uk-UA" sz="1400" b="1" kern="1200" dirty="0">
            <a:solidFill>
              <a:schemeClr val="tx1"/>
            </a:solidFill>
          </a:endParaRPr>
        </a:p>
      </dsp:txBody>
      <dsp:txXfrm>
        <a:off x="6263231" y="356742"/>
        <a:ext cx="1378489" cy="1024067"/>
      </dsp:txXfrm>
    </dsp:sp>
    <dsp:sp modelId="{2FF35267-2A79-408C-A0FB-B0CF68FEBA37}">
      <dsp:nvSpPr>
        <dsp:cNvPr id="0" name=""/>
        <dsp:cNvSpPr/>
      </dsp:nvSpPr>
      <dsp:spPr>
        <a:xfrm>
          <a:off x="6179242" y="1728822"/>
          <a:ext cx="2249501" cy="1552517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Проведення фестивалів, конкурсів, концертів, залучення ЗМІ для їх популяризації</a:t>
          </a:r>
          <a:endParaRPr lang="uk-UA" sz="1400" b="1" kern="1200" dirty="0">
            <a:solidFill>
              <a:schemeClr val="tx1"/>
            </a:solidFill>
          </a:endParaRPr>
        </a:p>
      </dsp:txBody>
      <dsp:txXfrm>
        <a:off x="6508674" y="1956183"/>
        <a:ext cx="1590637" cy="1097795"/>
      </dsp:txXfrm>
    </dsp:sp>
    <dsp:sp modelId="{ADC81411-3D2D-4070-9B8D-B92B0C20490B}">
      <dsp:nvSpPr>
        <dsp:cNvPr id="0" name=""/>
        <dsp:cNvSpPr/>
      </dsp:nvSpPr>
      <dsp:spPr>
        <a:xfrm>
          <a:off x="3564394" y="2880953"/>
          <a:ext cx="2361728" cy="1471224"/>
        </a:xfrm>
        <a:prstGeom prst="ellipse">
          <a:avLst/>
        </a:prstGeom>
        <a:solidFill>
          <a:srgbClr val="66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Введення штрафів за асоціальну поведінку та засмічення територій</a:t>
          </a:r>
          <a:endParaRPr lang="uk-UA" sz="1400" b="1" kern="1200" dirty="0">
            <a:solidFill>
              <a:schemeClr val="tx1"/>
            </a:solidFill>
          </a:endParaRPr>
        </a:p>
      </dsp:txBody>
      <dsp:txXfrm>
        <a:off x="3910261" y="3096409"/>
        <a:ext cx="1669994" cy="1040312"/>
      </dsp:txXfrm>
    </dsp:sp>
    <dsp:sp modelId="{4C0E6F60-6F14-474E-9772-4FAA872A79AA}">
      <dsp:nvSpPr>
        <dsp:cNvPr id="0" name=""/>
        <dsp:cNvSpPr/>
      </dsp:nvSpPr>
      <dsp:spPr>
        <a:xfrm>
          <a:off x="0" y="3154902"/>
          <a:ext cx="1776223" cy="1223239"/>
        </a:xfrm>
        <a:prstGeom prst="ellipse">
          <a:avLst/>
        </a:prstGeom>
        <a:solidFill>
          <a:srgbClr val="99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Відкриття кінотеатрів</a:t>
          </a:r>
          <a:endParaRPr lang="uk-UA" sz="1400" b="1" kern="1200" dirty="0">
            <a:solidFill>
              <a:schemeClr val="tx1"/>
            </a:solidFill>
          </a:endParaRPr>
        </a:p>
      </dsp:txBody>
      <dsp:txXfrm>
        <a:off x="260122" y="3334041"/>
        <a:ext cx="1255979" cy="8649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80F4D-65EA-4CF1-AD16-648D9E50820B}">
      <dsp:nvSpPr>
        <dsp:cNvPr id="0" name=""/>
        <dsp:cNvSpPr/>
      </dsp:nvSpPr>
      <dsp:spPr>
        <a:xfrm>
          <a:off x="0" y="0"/>
          <a:ext cx="1997195" cy="1800200"/>
        </a:xfrm>
        <a:prstGeom prst="roundRect">
          <a:avLst>
            <a:gd name="adj" fmla="val 10000"/>
          </a:avLst>
        </a:prstGeom>
        <a:solidFill>
          <a:srgbClr val="FFFF66"/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Сприяти створенню «Благодійних фондів громад» для фінансування секцій</a:t>
          </a:r>
          <a:endParaRPr lang="uk-UA" sz="1400" b="1" kern="1200" dirty="0">
            <a:solidFill>
              <a:schemeClr val="tx1"/>
            </a:solidFill>
          </a:endParaRPr>
        </a:p>
      </dsp:txBody>
      <dsp:txXfrm>
        <a:off x="52726" y="52726"/>
        <a:ext cx="1891743" cy="1694748"/>
      </dsp:txXfrm>
    </dsp:sp>
    <dsp:sp modelId="{72674E4A-86A7-4BF5-AB53-841900E3D6DD}">
      <dsp:nvSpPr>
        <dsp:cNvPr id="0" name=""/>
        <dsp:cNvSpPr/>
      </dsp:nvSpPr>
      <dsp:spPr>
        <a:xfrm flipV="1">
          <a:off x="2368209" y="788418"/>
          <a:ext cx="86426" cy="223362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900" kern="1200"/>
        </a:p>
      </dsp:txBody>
      <dsp:txXfrm rot="10800000">
        <a:off x="2368209" y="833090"/>
        <a:ext cx="60498" cy="134018"/>
      </dsp:txXfrm>
    </dsp:sp>
    <dsp:sp modelId="{26E4CE65-9888-4E1C-A0D8-4C1C85EA8ADF}">
      <dsp:nvSpPr>
        <dsp:cNvPr id="0" name=""/>
        <dsp:cNvSpPr/>
      </dsp:nvSpPr>
      <dsp:spPr>
        <a:xfrm>
          <a:off x="2801518" y="-42502"/>
          <a:ext cx="2019624" cy="1885205"/>
        </a:xfrm>
        <a:prstGeom prst="roundRect">
          <a:avLst>
            <a:gd name="adj" fmla="val 10000"/>
          </a:avLst>
        </a:prstGeom>
        <a:solidFill>
          <a:srgbClr val="FFFF66"/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Популяризувати спорт і фізичну культуру серед підлітків та молоді: відкриття секцій(безкоштовних), зустрічі з відомими спортсменами в школах</a:t>
          </a:r>
          <a:endParaRPr lang="uk-UA" sz="1400" b="1" kern="1200" dirty="0">
            <a:solidFill>
              <a:schemeClr val="tx1"/>
            </a:solidFill>
          </a:endParaRPr>
        </a:p>
      </dsp:txBody>
      <dsp:txXfrm>
        <a:off x="2856734" y="12714"/>
        <a:ext cx="1909192" cy="1774773"/>
      </dsp:txXfrm>
    </dsp:sp>
    <dsp:sp modelId="{392BB4E5-2B59-42B5-A561-9EB199B8C662}">
      <dsp:nvSpPr>
        <dsp:cNvPr id="0" name=""/>
        <dsp:cNvSpPr/>
      </dsp:nvSpPr>
      <dsp:spPr>
        <a:xfrm flipH="1">
          <a:off x="5206905" y="877239"/>
          <a:ext cx="51320" cy="457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5220621" y="886383"/>
        <a:ext cx="37604" cy="27433"/>
      </dsp:txXfrm>
    </dsp:sp>
    <dsp:sp modelId="{5AEA75A0-84A6-4728-AB19-A8E8EC3A916B}">
      <dsp:nvSpPr>
        <dsp:cNvPr id="0" name=""/>
        <dsp:cNvSpPr/>
      </dsp:nvSpPr>
      <dsp:spPr>
        <a:xfrm>
          <a:off x="5620021" y="-13447"/>
          <a:ext cx="2309138" cy="1827094"/>
        </a:xfrm>
        <a:prstGeom prst="roundRect">
          <a:avLst>
            <a:gd name="adj" fmla="val 10000"/>
          </a:avLst>
        </a:prstGeom>
        <a:solidFill>
          <a:srgbClr val="FFFF66"/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Проведення масових фізкультурних </a:t>
          </a:r>
          <a:r>
            <a:rPr lang="uk-UA" sz="1400" b="1" kern="1200" dirty="0" err="1" smtClean="0">
              <a:solidFill>
                <a:schemeClr val="tx1"/>
              </a:solidFill>
            </a:rPr>
            <a:t>міроприємств</a:t>
          </a:r>
          <a:r>
            <a:rPr lang="uk-UA" sz="1400" b="1" kern="1200" dirty="0" smtClean="0">
              <a:solidFill>
                <a:schemeClr val="tx1"/>
              </a:solidFill>
            </a:rPr>
            <a:t>: кросів, туристичних зльотів, легкоатлетичних </a:t>
          </a:r>
          <a:r>
            <a:rPr lang="uk-UA" sz="1400" b="1" kern="1200" dirty="0" err="1" smtClean="0">
              <a:solidFill>
                <a:schemeClr val="tx1"/>
              </a:solidFill>
            </a:rPr>
            <a:t>сборів</a:t>
          </a:r>
          <a:r>
            <a:rPr lang="uk-UA" sz="1400" b="1" kern="1200" dirty="0" smtClean="0">
              <a:solidFill>
                <a:schemeClr val="tx1"/>
              </a:solidFill>
            </a:rPr>
            <a:t>, стартів надій</a:t>
          </a:r>
          <a:endParaRPr lang="uk-UA" sz="1400" b="1" kern="1200" dirty="0">
            <a:solidFill>
              <a:schemeClr val="tx1"/>
            </a:solidFill>
          </a:endParaRPr>
        </a:p>
      </dsp:txBody>
      <dsp:txXfrm>
        <a:off x="5673535" y="40067"/>
        <a:ext cx="2202110" cy="17200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AE7E51-FEC4-4E64-BC11-14867416ACF0}">
      <dsp:nvSpPr>
        <dsp:cNvPr id="0" name=""/>
        <dsp:cNvSpPr/>
      </dsp:nvSpPr>
      <dsp:spPr>
        <a:xfrm>
          <a:off x="612802" y="0"/>
          <a:ext cx="6991001" cy="4968552"/>
        </a:xfrm>
        <a:prstGeom prst="diamond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EE916BC-AFC5-4E75-8722-5E4E72DF2A5F}">
      <dsp:nvSpPr>
        <dsp:cNvPr id="0" name=""/>
        <dsp:cNvSpPr/>
      </dsp:nvSpPr>
      <dsp:spPr>
        <a:xfrm>
          <a:off x="592095" y="562049"/>
          <a:ext cx="3464651" cy="2039136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</a:rPr>
            <a:t>Розвиток університетів Волині, створення студмістечок, розвиток міжнародного співробітництва .</a:t>
          </a:r>
          <a:endParaRPr lang="uk-UA" sz="1600" b="1" kern="1200" dirty="0">
            <a:solidFill>
              <a:schemeClr val="tx1"/>
            </a:solidFill>
          </a:endParaRPr>
        </a:p>
      </dsp:txBody>
      <dsp:txXfrm>
        <a:off x="691637" y="661591"/>
        <a:ext cx="3265567" cy="1840052"/>
      </dsp:txXfrm>
    </dsp:sp>
    <dsp:sp modelId="{7A679F9F-1B4C-41F0-A262-9E113832BABD}">
      <dsp:nvSpPr>
        <dsp:cNvPr id="0" name=""/>
        <dsp:cNvSpPr/>
      </dsp:nvSpPr>
      <dsp:spPr>
        <a:xfrm>
          <a:off x="4062178" y="525648"/>
          <a:ext cx="3572970" cy="188549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</a:rPr>
            <a:t>Впровадження новітніх методів освіти через кейси та проекти. Можливо запровадити в середній школі Фінську систему , яка є на сьогодні досить успішною.</a:t>
          </a:r>
          <a:endParaRPr lang="uk-UA" sz="1600" b="1" kern="1200" dirty="0">
            <a:solidFill>
              <a:schemeClr val="tx1"/>
            </a:solidFill>
          </a:endParaRPr>
        </a:p>
      </dsp:txBody>
      <dsp:txXfrm>
        <a:off x="4154220" y="617690"/>
        <a:ext cx="3388886" cy="1701409"/>
      </dsp:txXfrm>
    </dsp:sp>
    <dsp:sp modelId="{8168562C-7AEC-4EAB-AF89-F99206BA959A}">
      <dsp:nvSpPr>
        <dsp:cNvPr id="0" name=""/>
        <dsp:cNvSpPr/>
      </dsp:nvSpPr>
      <dsp:spPr>
        <a:xfrm>
          <a:off x="566459" y="2522355"/>
          <a:ext cx="3578047" cy="1802539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</a:rPr>
            <a:t>Оснащення шкільних фахових кабінетів</a:t>
          </a:r>
          <a:endParaRPr lang="uk-UA" sz="1600" b="1" kern="1200" dirty="0">
            <a:solidFill>
              <a:schemeClr val="tx1"/>
            </a:solidFill>
          </a:endParaRPr>
        </a:p>
      </dsp:txBody>
      <dsp:txXfrm>
        <a:off x="654452" y="2610348"/>
        <a:ext cx="3402061" cy="1626553"/>
      </dsp:txXfrm>
    </dsp:sp>
    <dsp:sp modelId="{9108AFCF-D07E-44AA-B66E-9542D4F547B6}">
      <dsp:nvSpPr>
        <dsp:cNvPr id="0" name=""/>
        <dsp:cNvSpPr/>
      </dsp:nvSpPr>
      <dsp:spPr>
        <a:xfrm>
          <a:off x="4079443" y="2448275"/>
          <a:ext cx="3596882" cy="1937735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</a:rPr>
            <a:t>Оснащення школи технікою(мультимедійні комплекси, комп’ютери).</a:t>
          </a:r>
          <a:endParaRPr lang="uk-UA" sz="1600" b="1" kern="1200" dirty="0">
            <a:solidFill>
              <a:schemeClr val="tx1"/>
            </a:solidFill>
          </a:endParaRPr>
        </a:p>
      </dsp:txBody>
      <dsp:txXfrm>
        <a:off x="4174035" y="2542867"/>
        <a:ext cx="3407698" cy="1748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7E632-21C9-45CA-868C-9814E97A556C}" type="datetimeFigureOut">
              <a:rPr lang="uk-UA" smtClean="0"/>
              <a:t>21.05.2016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418A2-F9B9-4BEB-AA28-6A1352D53B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8449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418A2-F9B9-4BEB-AA28-6A1352D53B71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071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FBEF0-0983-466F-AC47-393947E7A4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6A7DC-1913-49B7-925D-75027F1785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01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B26BC-893C-41A0-9F5C-4C7FB4D351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B51DC-AC78-461F-8993-E441AA45C7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79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080E9-F077-4EC4-88DB-21C0AA970F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1EE2F-212F-4354-9226-04A71A7CDB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6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7998F-1376-4DDB-9703-C44CC7A882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6E588-CA62-4CFC-991E-074387EC53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0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DD0CC-429B-41A7-8DE6-5E755EAE98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6C4B4-BD78-4B99-9282-D4061654D3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35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C8C9A-EF6A-4AC5-BE38-799151F3AD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52E35-9D76-422D-B001-6DD41F157B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200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9EBD9-94FC-4CF6-A9EF-C66998168C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414D5-030C-4B29-B34B-21691E50D6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429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40F2A-46BF-4F2E-9256-CE8E2F6377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D741E-44CB-4B92-BD59-3D3047A4B3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28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408E8-734D-4BAD-98BF-693DB54933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3A5E1-807A-4081-A2F6-035E13D941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6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081E4-83D5-49C3-A16B-15C19F3BD0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70605-535F-45A9-B0EC-2386B4984F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273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2D490-F58C-4709-A765-AF5D8B1F78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0864F-7F5A-4EBA-A6DB-BE822552E3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38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348A28-ED8E-4A56-97AA-0D33DF4E5A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A49677-3973-49AD-8FA8-C52FEDAF83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2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20.jpe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tags" Target="../tags/tag33.xml"/><Relationship Id="rId7" Type="http://schemas.openxmlformats.org/officeDocument/2006/relationships/image" Target="../media/image2.png"/><Relationship Id="rId12" Type="http://schemas.microsoft.com/office/2007/relationships/diagramDrawing" Target="../diagrams/drawing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.png"/><Relationship Id="rId11" Type="http://schemas.openxmlformats.org/officeDocument/2006/relationships/diagramColors" Target="../diagrams/colors7.xml"/><Relationship Id="rId5" Type="http://schemas.openxmlformats.org/officeDocument/2006/relationships/image" Target="../media/image21.jpeg"/><Relationship Id="rId10" Type="http://schemas.openxmlformats.org/officeDocument/2006/relationships/diagramQuickStyle" Target="../diagrams/quickStyle7.xml"/><Relationship Id="rId4" Type="http://schemas.openxmlformats.org/officeDocument/2006/relationships/slideLayout" Target="../slideLayouts/slideLayout1.xml"/><Relationship Id="rId9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tags" Target="../tags/tag36.xml"/><Relationship Id="rId7" Type="http://schemas.openxmlformats.org/officeDocument/2006/relationships/image" Target="../media/image22.jpe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tags" Target="../tags/tag39.xml"/><Relationship Id="rId7" Type="http://schemas.openxmlformats.org/officeDocument/2006/relationships/image" Target="../media/image25.jp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tags" Target="../tags/tag42.xml"/><Relationship Id="rId7" Type="http://schemas.openxmlformats.org/officeDocument/2006/relationships/diagramData" Target="../diagrams/data8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2.png"/><Relationship Id="rId11" Type="http://schemas.microsoft.com/office/2007/relationships/diagramDrawing" Target="../diagrams/drawing8.xml"/><Relationship Id="rId5" Type="http://schemas.openxmlformats.org/officeDocument/2006/relationships/image" Target="../media/image1.png"/><Relationship Id="rId10" Type="http://schemas.openxmlformats.org/officeDocument/2006/relationships/diagramColors" Target="../diagrams/colors8.xml"/><Relationship Id="rId4" Type="http://schemas.openxmlformats.org/officeDocument/2006/relationships/slideLayout" Target="../slideLayouts/slideLayout1.xml"/><Relationship Id="rId9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tags" Target="../tags/tag48.xml"/><Relationship Id="rId7" Type="http://schemas.openxmlformats.org/officeDocument/2006/relationships/image" Target="../media/image27.jp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51.xml"/><Relationship Id="rId7" Type="http://schemas.openxmlformats.org/officeDocument/2006/relationships/image" Target="../media/image2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tags" Target="../tags/tag54.xml"/><Relationship Id="rId7" Type="http://schemas.openxmlformats.org/officeDocument/2006/relationships/image" Target="../media/image31.jpe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34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4.jp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tags" Target="../tags/tag12.xml"/><Relationship Id="rId7" Type="http://schemas.openxmlformats.org/officeDocument/2006/relationships/diagramData" Target="../diagrams/data1.xml"/><Relationship Id="rId12" Type="http://schemas.openxmlformats.org/officeDocument/2006/relationships/image" Target="../media/image8.jp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11" Type="http://schemas.microsoft.com/office/2007/relationships/diagramDrawing" Target="../diagrams/drawing1.xml"/><Relationship Id="rId5" Type="http://schemas.openxmlformats.org/officeDocument/2006/relationships/image" Target="../media/image1.png"/><Relationship Id="rId10" Type="http://schemas.openxmlformats.org/officeDocument/2006/relationships/diagramColors" Target="../diagrams/colors1.xml"/><Relationship Id="rId4" Type="http://schemas.openxmlformats.org/officeDocument/2006/relationships/slideLayout" Target="../slideLayouts/slideLayout1.xml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0.jpg"/><Relationship Id="rId3" Type="http://schemas.openxmlformats.org/officeDocument/2006/relationships/tags" Target="../tags/tag15.xml"/><Relationship Id="rId7" Type="http://schemas.openxmlformats.org/officeDocument/2006/relationships/image" Target="../media/image9.jpg"/><Relationship Id="rId12" Type="http://schemas.microsoft.com/office/2007/relationships/diagramDrawing" Target="../diagrams/drawing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1.png"/><Relationship Id="rId15" Type="http://schemas.openxmlformats.org/officeDocument/2006/relationships/image" Target="../media/image12.jpeg"/><Relationship Id="rId10" Type="http://schemas.openxmlformats.org/officeDocument/2006/relationships/diagramQuickStyle" Target="../diagrams/quickStyle2.xml"/><Relationship Id="rId4" Type="http://schemas.openxmlformats.org/officeDocument/2006/relationships/slideLayout" Target="../slideLayouts/slide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tags" Target="../tags/tag18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tags" Target="../tags/tag17.xml"/><Relationship Id="rId16" Type="http://schemas.microsoft.com/office/2007/relationships/diagramDrawing" Target="../diagrams/drawing4.xml"/><Relationship Id="rId1" Type="http://schemas.openxmlformats.org/officeDocument/2006/relationships/tags" Target="../tags/tag16.xml"/><Relationship Id="rId6" Type="http://schemas.openxmlformats.org/officeDocument/2006/relationships/image" Target="../media/image2.png"/><Relationship Id="rId11" Type="http://schemas.microsoft.com/office/2007/relationships/diagramDrawing" Target="../diagrams/drawing3.xml"/><Relationship Id="rId5" Type="http://schemas.openxmlformats.org/officeDocument/2006/relationships/image" Target="../media/image1.png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slideLayout" Target="../slideLayouts/slideLayout1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2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.png"/><Relationship Id="rId5" Type="http://schemas.openxmlformats.org/officeDocument/2006/relationships/image" Target="../media/image17.jpg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tags" Target="../tags/tag24.xml"/><Relationship Id="rId7" Type="http://schemas.openxmlformats.org/officeDocument/2006/relationships/image" Target="../media/image2.png"/><Relationship Id="rId12" Type="http://schemas.microsoft.com/office/2007/relationships/diagramDrawing" Target="../diagrams/drawing5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.png"/><Relationship Id="rId11" Type="http://schemas.openxmlformats.org/officeDocument/2006/relationships/diagramColors" Target="../diagrams/colors5.xml"/><Relationship Id="rId5" Type="http://schemas.openxmlformats.org/officeDocument/2006/relationships/image" Target="../media/image18.jpg"/><Relationship Id="rId10" Type="http://schemas.openxmlformats.org/officeDocument/2006/relationships/diagramQuickStyle" Target="../diagrams/quickStyle5.xml"/><Relationship Id="rId4" Type="http://schemas.openxmlformats.org/officeDocument/2006/relationships/slideLayout" Target="../slideLayouts/slideLayout1.xml"/><Relationship Id="rId9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tags" Target="../tags/tag27.xml"/><Relationship Id="rId7" Type="http://schemas.openxmlformats.org/officeDocument/2006/relationships/diagramData" Target="../diagrams/data6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2.png"/><Relationship Id="rId11" Type="http://schemas.microsoft.com/office/2007/relationships/diagramDrawing" Target="../diagrams/drawing6.xml"/><Relationship Id="rId5" Type="http://schemas.openxmlformats.org/officeDocument/2006/relationships/image" Target="../media/image1.png"/><Relationship Id="rId10" Type="http://schemas.openxmlformats.org/officeDocument/2006/relationships/diagramColors" Target="../diagrams/colors6.xml"/><Relationship Id="rId4" Type="http://schemas.openxmlformats.org/officeDocument/2006/relationships/slideLayout" Target="../slideLayouts/slideLayout1.xml"/><Relationship Id="rId9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14375" y="2428875"/>
            <a:ext cx="7772400" cy="1643063"/>
          </a:xfrm>
        </p:spPr>
        <p:txBody>
          <a:bodyPr/>
          <a:lstStyle/>
          <a:p>
            <a:pPr eaLnBrk="1" hangingPunct="1"/>
            <a:r>
              <a:rPr lang="uk-UA" altLang="uk-UA" sz="4800" b="1" dirty="0" smtClean="0">
                <a:latin typeface="Century Gothic" panose="020B0502020202020204" pitchFamily="34" charset="0"/>
              </a:rPr>
              <a:t>Стратегія розвитку Волинської </a:t>
            </a:r>
            <a:r>
              <a:rPr lang="uk-UA" altLang="uk-UA" sz="4800" b="1" dirty="0" smtClean="0">
                <a:latin typeface="Century Gothic" panose="020B0502020202020204" pitchFamily="34" charset="0"/>
              </a:rPr>
              <a:t>області </a:t>
            </a:r>
            <a:r>
              <a:rPr lang="uk-UA" altLang="uk-UA" sz="4800" b="1" dirty="0" smtClean="0">
                <a:latin typeface="Century Gothic" panose="020B0502020202020204" pitchFamily="34" charset="0"/>
              </a:rPr>
              <a:t/>
            </a:r>
            <a:br>
              <a:rPr lang="uk-UA" altLang="uk-UA" sz="4800" b="1" dirty="0" smtClean="0">
                <a:latin typeface="Century Gothic" panose="020B0502020202020204" pitchFamily="34" charset="0"/>
              </a:rPr>
            </a:br>
            <a:r>
              <a:rPr lang="uk-UA" altLang="uk-UA" sz="4800" b="1" dirty="0" smtClean="0">
                <a:latin typeface="Century Gothic" panose="020B0502020202020204" pitchFamily="34" charset="0"/>
              </a:rPr>
              <a:t>на </a:t>
            </a:r>
            <a:r>
              <a:rPr lang="uk-UA" altLang="uk-UA" sz="4800" b="1" dirty="0" smtClean="0">
                <a:latin typeface="Century Gothic" panose="020B0502020202020204" pitchFamily="34" charset="0"/>
              </a:rPr>
              <a:t>період до 2020 року</a:t>
            </a:r>
            <a:r>
              <a:rPr lang="en-US" altLang="uk-UA" sz="4800" b="1" dirty="0" smtClean="0">
                <a:latin typeface="Century Gothic" panose="020B0502020202020204" pitchFamily="34" charset="0"/>
              </a:rPr>
              <a:t/>
            </a:r>
            <a:br>
              <a:rPr lang="en-US" altLang="uk-UA" sz="4800" b="1" dirty="0" smtClean="0">
                <a:latin typeface="Century Gothic" panose="020B0502020202020204" pitchFamily="34" charset="0"/>
              </a:rPr>
            </a:br>
            <a:endParaRPr lang="ru-RU" altLang="uk-UA" sz="4800" b="1" i="1" dirty="0" smtClean="0">
              <a:latin typeface="Century Gothic" panose="020B0502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-1588"/>
            <a:ext cx="9144000" cy="68262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0" y="1214422"/>
            <a:ext cx="9144000" cy="71438"/>
          </a:xfrm>
          <a:prstGeom prst="rect">
            <a:avLst/>
          </a:prstGeom>
          <a:solidFill>
            <a:srgbClr val="99CCFF"/>
          </a:solidFill>
          <a:effectLst>
            <a:reflection blurRad="6350" stA="50000" endA="300" endPos="55000" dir="5400000" sy="-100000" algn="bl" rotWithShape="0"/>
            <a:softEdge rad="12700"/>
          </a:effectLst>
        </p:spPr>
        <p:txBody>
          <a:bodyPr anchor="ctr">
            <a:normAutofit fontScale="250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srgbClr val="00B0F0"/>
              </a:solidFill>
              <a:ea typeface="+mj-ea"/>
              <a:cs typeface="+mj-cs"/>
            </a:endParaRPr>
          </a:p>
        </p:txBody>
      </p:sp>
      <p:pic>
        <p:nvPicPr>
          <p:cNvPr id="2055" name="Picture 7" descr="C:\Documents and Settings\Admin\Рабочий стол\_1_~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30175"/>
            <a:ext cx="7175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5724128" y="5569769"/>
            <a:ext cx="3071812" cy="110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 smtClean="0">
                <a:latin typeface="Century Gothic" panose="020B0502020202020204" pitchFamily="34" charset="0"/>
              </a:rPr>
              <a:t>Комунальний заклад </a:t>
            </a:r>
            <a:r>
              <a:rPr lang="uk-UA" dirty="0">
                <a:latin typeface="Century Gothic" panose="020B0502020202020204" pitchFamily="34" charset="0"/>
              </a:rPr>
              <a:t>«Луцька ЗОШ </a:t>
            </a:r>
            <a:r>
              <a:rPr lang="uk-UA" dirty="0" smtClean="0">
                <a:latin typeface="Century Gothic" panose="020B0502020202020204" pitchFamily="34" charset="0"/>
              </a:rPr>
              <a:t>І-ІІ </a:t>
            </a:r>
            <a:r>
              <a:rPr lang="uk-UA" dirty="0">
                <a:latin typeface="Century Gothic" panose="020B0502020202020204" pitchFamily="34" charset="0"/>
              </a:rPr>
              <a:t>ступенів №11 – колегіум Луцької міської ради»</a:t>
            </a:r>
            <a:endParaRPr lang="ru-RU" dirty="0">
              <a:solidFill>
                <a:prstClr val="black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67480"/>
            <a:ext cx="1062820" cy="1062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279695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-1588"/>
            <a:ext cx="9144000" cy="68262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6004" y="-47109"/>
            <a:ext cx="9144000" cy="1143000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0" y="1214422"/>
            <a:ext cx="9144000" cy="71438"/>
          </a:xfrm>
          <a:prstGeom prst="rect">
            <a:avLst/>
          </a:prstGeom>
          <a:solidFill>
            <a:srgbClr val="99CCFF"/>
          </a:solidFill>
          <a:effectLst>
            <a:reflection blurRad="6350" stA="50000" endA="300" endPos="55000" dir="5400000" sy="-100000" algn="bl" rotWithShape="0"/>
            <a:softEdge rad="12700"/>
          </a:effectLst>
        </p:spPr>
        <p:txBody>
          <a:bodyPr anchor="ctr">
            <a:normAutofit fontScale="250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srgbClr val="00B0F0"/>
              </a:solidFill>
              <a:ea typeface="+mj-ea"/>
              <a:cs typeface="+mj-cs"/>
            </a:endParaRPr>
          </a:p>
        </p:txBody>
      </p:sp>
      <p:pic>
        <p:nvPicPr>
          <p:cNvPr id="2055" name="Picture 7" descr="C:\Documents and Settings\Admin\Рабочий стол\_1_~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30175"/>
            <a:ext cx="7175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67480"/>
            <a:ext cx="1062820" cy="1062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347864" y="483551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Волинь – спортивний осередок</a:t>
            </a:r>
            <a:endParaRPr lang="uk-UA" sz="2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endParaRPr lang="uk-UA" sz="2000" dirty="0"/>
          </a:p>
        </p:txBody>
      </p:sp>
      <p:sp>
        <p:nvSpPr>
          <p:cNvPr id="13" name="Прямоугольник 1"/>
          <p:cNvSpPr/>
          <p:nvPr/>
        </p:nvSpPr>
        <p:spPr>
          <a:xfrm>
            <a:off x="395535" y="1628801"/>
            <a:ext cx="824998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/>
              <a:t>За рахунок коштів державного бюджету фінансуються</a:t>
            </a:r>
            <a:r>
              <a:rPr lang="uk-UA" sz="2000" b="1" dirty="0" smtClean="0"/>
              <a:t>:</a:t>
            </a:r>
          </a:p>
          <a:p>
            <a:endParaRPr lang="uk-UA" sz="8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 smtClean="0"/>
              <a:t> </a:t>
            </a:r>
            <a:r>
              <a:rPr lang="uk-UA" sz="2000" dirty="0"/>
              <a:t>державні програми підготовки резерву та складу національних команд та забезпечення їх участі у змаганнях державного і міжнародного значення</a:t>
            </a:r>
            <a:r>
              <a:rPr lang="uk-UA" sz="2000" dirty="0" smtClean="0"/>
              <a:t>;</a:t>
            </a:r>
          </a:p>
          <a:p>
            <a:endParaRPr lang="uk-UA" sz="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 smtClean="0"/>
              <a:t>державні </a:t>
            </a:r>
            <a:r>
              <a:rPr lang="uk-UA" sz="2000" dirty="0"/>
              <a:t>програми з інвалідного спорту та реабілітації</a:t>
            </a:r>
            <a:r>
              <a:rPr lang="uk-UA" sz="2000" dirty="0" smtClean="0"/>
              <a:t>;</a:t>
            </a:r>
          </a:p>
          <a:p>
            <a:endParaRPr lang="uk-UA" sz="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 smtClean="0"/>
              <a:t>державні </a:t>
            </a:r>
            <a:r>
              <a:rPr lang="uk-UA" sz="2000" dirty="0"/>
              <a:t>програми фізкультурно-спортивної спрямованості. За рахунок коштів місцевих бюджетів фінансуються видатки державних програм розвитку фізичної культури і спорту: утримання та навчально-тренувальна робота дитячо-юнацьких спортивних шкіл усіх типів</a:t>
            </a:r>
            <a:r>
              <a:rPr lang="uk-UA" sz="2000" dirty="0" smtClean="0"/>
              <a:t>.</a:t>
            </a:r>
          </a:p>
        </p:txBody>
      </p:sp>
      <p:pic>
        <p:nvPicPr>
          <p:cNvPr id="14" name="Picture 4" descr="C:\Users\Настя\Desktop\images_14465546985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65883"/>
            <a:ext cx="3024336" cy="2012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5899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Настя\Desktop\8-f-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314461"/>
            <a:ext cx="3096344" cy="2322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-1588"/>
            <a:ext cx="9144000" cy="68262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6004" y="-47109"/>
            <a:ext cx="9144000" cy="1143000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0" y="1214422"/>
            <a:ext cx="9144000" cy="71438"/>
          </a:xfrm>
          <a:prstGeom prst="rect">
            <a:avLst/>
          </a:prstGeom>
          <a:solidFill>
            <a:srgbClr val="99CCFF"/>
          </a:solidFill>
          <a:effectLst>
            <a:reflection blurRad="6350" stA="50000" endA="300" endPos="55000" dir="5400000" sy="-100000" algn="bl" rotWithShape="0"/>
            <a:softEdge rad="12700"/>
          </a:effectLst>
        </p:spPr>
        <p:txBody>
          <a:bodyPr anchor="ctr">
            <a:normAutofit fontScale="250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srgbClr val="00B0F0"/>
              </a:solidFill>
              <a:ea typeface="+mj-ea"/>
              <a:cs typeface="+mj-cs"/>
            </a:endParaRPr>
          </a:p>
        </p:txBody>
      </p:sp>
      <p:pic>
        <p:nvPicPr>
          <p:cNvPr id="2055" name="Picture 7" descr="C:\Documents and Settings\Admin\Рабочий стол\_1_~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30175"/>
            <a:ext cx="7175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67480"/>
            <a:ext cx="1062820" cy="1062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347864" y="483551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Волинь – спортивний осередок</a:t>
            </a:r>
            <a:endParaRPr lang="uk-UA" sz="2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456765" y="1653632"/>
            <a:ext cx="5435715" cy="2567456"/>
          </a:xfrm>
        </p:spPr>
        <p:txBody>
          <a:bodyPr/>
          <a:lstStyle/>
          <a:p>
            <a:pPr lvl="0" algn="l"/>
            <a:r>
              <a:rPr lang="uk-UA" sz="1800" b="1" dirty="0" smtClean="0"/>
              <a:t>1.   У </a:t>
            </a:r>
            <a:r>
              <a:rPr lang="uk-UA" sz="1800" b="1" dirty="0"/>
              <a:t>дитячих будинках, інтернатах є тільки 2-3 уроки в тиждень фізкультури, а багато з них хотіли б займатися наприклад боксом, айкідо чи футболом. </a:t>
            </a:r>
            <a:br>
              <a:rPr lang="uk-UA" sz="1800" b="1" dirty="0"/>
            </a:br>
            <a:r>
              <a:rPr lang="uk-UA" sz="1800" b="1" dirty="0" smtClean="0"/>
              <a:t> 2.   Із </a:t>
            </a:r>
            <a:r>
              <a:rPr lang="uk-UA" sz="1800" b="1" dirty="0"/>
              <a:t>сьогоднішніми зарплатами батькам вистачає грошей лише на харчування та оплату комунальних послуг, а секцій безкоштовних майже немає.</a:t>
            </a:r>
            <a:br>
              <a:rPr lang="uk-UA" sz="1800" b="1" dirty="0"/>
            </a:br>
            <a:r>
              <a:rPr lang="uk-UA" sz="1800" b="1" dirty="0" smtClean="0"/>
              <a:t>3.    Малозабезпечені </a:t>
            </a:r>
            <a:r>
              <a:rPr lang="uk-UA" sz="1800" b="1" dirty="0"/>
              <a:t>та багатодітні сім’ї також не мають змоги віддати своїх дітей до спортивної секції. </a:t>
            </a:r>
          </a:p>
        </p:txBody>
      </p:sp>
      <p:sp>
        <p:nvSpPr>
          <p:cNvPr id="13" name="Прямоугольник 1"/>
          <p:cNvSpPr/>
          <p:nvPr/>
        </p:nvSpPr>
        <p:spPr>
          <a:xfrm>
            <a:off x="3275855" y="960518"/>
            <a:ext cx="10628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000" b="1" dirty="0"/>
          </a:p>
          <a:p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АЛЕ:</a:t>
            </a:r>
            <a:endParaRPr lang="uk-UA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857452364"/>
              </p:ext>
            </p:extLst>
          </p:nvPr>
        </p:nvGraphicFramePr>
        <p:xfrm>
          <a:off x="710921" y="4725144"/>
          <a:ext cx="7934604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Подвійна стрілка вліво/вправо 14"/>
          <p:cNvSpPr/>
          <p:nvPr/>
        </p:nvSpPr>
        <p:spPr>
          <a:xfrm>
            <a:off x="2627784" y="5304674"/>
            <a:ext cx="963457" cy="644606"/>
          </a:xfrm>
          <a:prstGeom prst="left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одвійна стрілка вліво/вправо 16"/>
          <p:cNvSpPr/>
          <p:nvPr/>
        </p:nvSpPr>
        <p:spPr>
          <a:xfrm>
            <a:off x="5436096" y="5304674"/>
            <a:ext cx="963457" cy="644606"/>
          </a:xfrm>
          <a:prstGeom prst="left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TextBox 15"/>
          <p:cNvSpPr txBox="1"/>
          <p:nvPr/>
        </p:nvSpPr>
        <p:spPr>
          <a:xfrm>
            <a:off x="13030" y="4221088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необхідно зробити:</a:t>
            </a:r>
          </a:p>
        </p:txBody>
      </p:sp>
    </p:spTree>
    <p:extLst>
      <p:ext uri="{BB962C8B-B14F-4D97-AF65-F5344CB8AC3E}">
        <p14:creationId xmlns:p14="http://schemas.microsoft.com/office/powerpoint/2010/main" val="20319319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-1588"/>
            <a:ext cx="9144000" cy="68262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6004" y="-47109"/>
            <a:ext cx="9144000" cy="1143000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0" y="1214422"/>
            <a:ext cx="9144000" cy="71438"/>
          </a:xfrm>
          <a:prstGeom prst="rect">
            <a:avLst/>
          </a:prstGeom>
          <a:solidFill>
            <a:srgbClr val="99CCFF"/>
          </a:solidFill>
          <a:effectLst>
            <a:reflection blurRad="6350" stA="50000" endA="300" endPos="55000" dir="5400000" sy="-100000" algn="bl" rotWithShape="0"/>
            <a:softEdge rad="12700"/>
          </a:effectLst>
        </p:spPr>
        <p:txBody>
          <a:bodyPr anchor="ctr">
            <a:normAutofit fontScale="250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srgbClr val="00B0F0"/>
              </a:solidFill>
              <a:ea typeface="+mj-ea"/>
              <a:cs typeface="+mj-cs"/>
            </a:endParaRPr>
          </a:p>
        </p:txBody>
      </p:sp>
      <p:pic>
        <p:nvPicPr>
          <p:cNvPr id="2055" name="Picture 7" descr="C:\Documents and Settings\Admin\Рабочий стол\_1_~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30175"/>
            <a:ext cx="7175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67480"/>
            <a:ext cx="1062820" cy="1062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327961" y="483551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Волинь – курорт і туристична перлина України</a:t>
            </a:r>
            <a:endParaRPr lang="uk-UA" sz="2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843808" y="1260521"/>
            <a:ext cx="5801717" cy="1800199"/>
          </a:xfrm>
        </p:spPr>
        <p:txBody>
          <a:bodyPr/>
          <a:lstStyle/>
          <a:p>
            <a:r>
              <a:rPr lang="uk-UA" sz="2000" b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Волинь має великий рекреаційно-туристичний потенціал, розвитку якого сприяють лікувальні грязі, джерела мінеральних вод, </a:t>
            </a:r>
            <a:r>
              <a:rPr lang="uk-UA" sz="2000" b="1" dirty="0" err="1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фітолікувальні</a:t>
            </a:r>
            <a:r>
              <a:rPr lang="uk-UA" sz="2000" b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запаси, численні пам'ятники археології, архітектури і паркового мистецтва.</a:t>
            </a:r>
            <a:br>
              <a:rPr lang="uk-UA" sz="2000" b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uk-UA" sz="2000" b="1" dirty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7" y="1343364"/>
            <a:ext cx="1990183" cy="269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803488" y="3068960"/>
            <a:ext cx="6376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Але про нашу область мало хто знає. Щоб виправити цю ситуацію потрібно:</a:t>
            </a:r>
          </a:p>
          <a:p>
            <a:pPr algn="ctr"/>
            <a:endParaRPr lang="uk-UA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79511" y="3992290"/>
            <a:ext cx="669674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1600" b="1" dirty="0" smtClean="0">
                <a:latin typeface="Comic Sans MS" panose="030F0702030302020204" pitchFamily="66" charset="0"/>
              </a:rPr>
              <a:t>1. Запрошувати </a:t>
            </a:r>
            <a:r>
              <a:rPr lang="uk-UA" sz="1600" b="1" dirty="0">
                <a:latin typeface="Comic Sans MS" panose="030F0702030302020204" pitchFamily="66" charset="0"/>
              </a:rPr>
              <a:t>іноземців до нас на екскурсії. </a:t>
            </a:r>
          </a:p>
          <a:p>
            <a:pPr lvl="0"/>
            <a:r>
              <a:rPr lang="uk-UA" sz="1600" b="1" dirty="0" smtClean="0">
                <a:latin typeface="Comic Sans MS" panose="030F0702030302020204" pitchFamily="66" charset="0"/>
              </a:rPr>
              <a:t>2. Розробити </a:t>
            </a:r>
            <a:r>
              <a:rPr lang="uk-UA" sz="1600" b="1" dirty="0">
                <a:latin typeface="Comic Sans MS" panose="030F0702030302020204" pitchFamily="66" charset="0"/>
              </a:rPr>
              <a:t>програму культурних обмінів, щоб волиняни також більше знали про світ.</a:t>
            </a:r>
          </a:p>
          <a:p>
            <a:pPr lvl="0"/>
            <a:r>
              <a:rPr lang="uk-UA" sz="1600" b="1" dirty="0" smtClean="0">
                <a:latin typeface="Comic Sans MS" panose="030F0702030302020204" pitchFamily="66" charset="0"/>
              </a:rPr>
              <a:t>3. Потрібно</a:t>
            </a:r>
            <a:r>
              <a:rPr lang="uk-UA" sz="1600" b="1" dirty="0">
                <a:latin typeface="Comic Sans MS" panose="030F0702030302020204" pitchFamily="66" charset="0"/>
              </a:rPr>
              <a:t>, щоб до нас приїжджали видатні люди із світовим іменем. </a:t>
            </a:r>
          </a:p>
          <a:p>
            <a:pPr lvl="0"/>
            <a:r>
              <a:rPr lang="uk-UA" sz="1600" b="1" dirty="0" smtClean="0">
                <a:latin typeface="Comic Sans MS" panose="030F0702030302020204" pitchFamily="66" charset="0"/>
              </a:rPr>
              <a:t>4. Розвиток </a:t>
            </a:r>
            <a:r>
              <a:rPr lang="uk-UA" sz="1600" b="1" dirty="0">
                <a:latin typeface="Comic Sans MS" panose="030F0702030302020204" pitchFamily="66" charset="0"/>
              </a:rPr>
              <a:t>санаторно-курортних зон.</a:t>
            </a:r>
          </a:p>
          <a:p>
            <a:pPr lvl="0"/>
            <a:r>
              <a:rPr lang="uk-UA" sz="1600" b="1" dirty="0" smtClean="0">
                <a:latin typeface="Comic Sans MS" panose="030F0702030302020204" pitchFamily="66" charset="0"/>
              </a:rPr>
              <a:t>5. Розвиток </a:t>
            </a:r>
            <a:r>
              <a:rPr lang="uk-UA" sz="1600" b="1" dirty="0">
                <a:latin typeface="Comic Sans MS" panose="030F0702030302020204" pitchFamily="66" charset="0"/>
              </a:rPr>
              <a:t>зеленого туризму.</a:t>
            </a:r>
          </a:p>
          <a:p>
            <a:pPr lvl="0"/>
            <a:r>
              <a:rPr lang="uk-UA" sz="1600" b="1" dirty="0" smtClean="0">
                <a:latin typeface="Comic Sans MS" panose="030F0702030302020204" pitchFamily="66" charset="0"/>
              </a:rPr>
              <a:t>6. Розробка </a:t>
            </a:r>
            <a:r>
              <a:rPr lang="uk-UA" sz="1600" b="1" dirty="0">
                <a:latin typeface="Comic Sans MS" panose="030F0702030302020204" pitchFamily="66" charset="0"/>
              </a:rPr>
              <a:t>туристичних маршрутів.</a:t>
            </a:r>
          </a:p>
          <a:p>
            <a:pPr lvl="0"/>
            <a:r>
              <a:rPr lang="uk-UA" sz="1600" b="1" dirty="0" smtClean="0">
                <a:latin typeface="Comic Sans MS" panose="030F0702030302020204" pitchFamily="66" charset="0"/>
              </a:rPr>
              <a:t>7. Відновлення </a:t>
            </a:r>
            <a:r>
              <a:rPr lang="uk-UA" sz="1600" b="1" dirty="0">
                <a:latin typeface="Comic Sans MS" panose="030F0702030302020204" pitchFamily="66" charset="0"/>
              </a:rPr>
              <a:t>пам’яток архітектури.</a:t>
            </a:r>
          </a:p>
          <a:p>
            <a:pPr lvl="0"/>
            <a:r>
              <a:rPr lang="uk-UA" sz="1600" b="1" dirty="0" smtClean="0">
                <a:latin typeface="Comic Sans MS" panose="030F0702030302020204" pitchFamily="66" charset="0"/>
              </a:rPr>
              <a:t>8. Створення </a:t>
            </a:r>
            <a:r>
              <a:rPr lang="uk-UA" sz="1600" b="1" dirty="0">
                <a:latin typeface="Comic Sans MS" panose="030F0702030302020204" pitchFamily="66" charset="0"/>
              </a:rPr>
              <a:t>(знахідка) легенд та цікавих історій нашого краю,щоб зробити його привабливим для екскурсій.</a:t>
            </a:r>
          </a:p>
          <a:p>
            <a:endParaRPr lang="uk-UA" dirty="0"/>
          </a:p>
        </p:txBody>
      </p:sp>
      <p:pic>
        <p:nvPicPr>
          <p:cNvPr id="13" name="Picture 4" descr="http://perevozki873.ru/sites/perevozki873/files/upload/ekskursi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7869" y="5224777"/>
            <a:ext cx="2178768" cy="1633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http://i.tyzhden.ua/content/photoalbum/2012/09.12/24/negr_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4437112"/>
            <a:ext cx="1990240" cy="1326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710093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-1588"/>
            <a:ext cx="9144000" cy="68262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6004" y="-47109"/>
            <a:ext cx="9144000" cy="1143000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0" y="1214422"/>
            <a:ext cx="9144000" cy="71438"/>
          </a:xfrm>
          <a:prstGeom prst="rect">
            <a:avLst/>
          </a:prstGeom>
          <a:solidFill>
            <a:srgbClr val="99CCFF"/>
          </a:solidFill>
          <a:effectLst>
            <a:reflection blurRad="6350" stA="50000" endA="300" endPos="55000" dir="5400000" sy="-100000" algn="bl" rotWithShape="0"/>
            <a:softEdge rad="12700"/>
          </a:effectLst>
        </p:spPr>
        <p:txBody>
          <a:bodyPr anchor="ctr">
            <a:normAutofit fontScale="250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srgbClr val="00B0F0"/>
              </a:solidFill>
              <a:ea typeface="+mj-ea"/>
              <a:cs typeface="+mj-cs"/>
            </a:endParaRPr>
          </a:p>
        </p:txBody>
      </p:sp>
      <p:pic>
        <p:nvPicPr>
          <p:cNvPr id="2055" name="Picture 7" descr="C:\Documents and Settings\Admin\Рабочий стол\_1_~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30175"/>
            <a:ext cx="7175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67480"/>
            <a:ext cx="1062820" cy="1062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55776" y="50990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Волинь – екологічно чиста територія</a:t>
            </a:r>
            <a:endParaRPr lang="uk-UA" sz="2400" b="1" dirty="0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419871" y="1560422"/>
            <a:ext cx="5403871" cy="2012594"/>
          </a:xfrm>
        </p:spPr>
        <p:txBody>
          <a:bodyPr/>
          <a:lstStyle/>
          <a:p>
            <a:r>
              <a:rPr lang="uk-UA" sz="1800" b="1" dirty="0" smtClean="0">
                <a:latin typeface="Arial Narrow" panose="020B0606020202030204" pitchFamily="34" charset="0"/>
              </a:rPr>
              <a:t> Природа </a:t>
            </a:r>
            <a:r>
              <a:rPr lang="uk-UA" sz="1800" b="1" dirty="0">
                <a:latin typeface="Arial Narrow" panose="020B0606020202030204" pitchFamily="34" charset="0"/>
              </a:rPr>
              <a:t>Волинського краю дійсно казкова, її прикрасою стали 220 великих і малих озер. </a:t>
            </a:r>
            <a:r>
              <a:rPr lang="uk-UA" sz="1800" b="1" dirty="0" smtClean="0">
                <a:latin typeface="Arial Narrow" panose="020B0606020202030204" pitchFamily="34" charset="0"/>
              </a:rPr>
              <a:t> </a:t>
            </a:r>
            <a:br>
              <a:rPr lang="uk-UA" sz="1800" b="1" dirty="0" smtClean="0">
                <a:latin typeface="Arial Narrow" panose="020B0606020202030204" pitchFamily="34" charset="0"/>
              </a:rPr>
            </a:br>
            <a:r>
              <a:rPr lang="uk-UA" sz="1800" b="1" dirty="0">
                <a:latin typeface="Arial Narrow" panose="020B0606020202030204" pitchFamily="34" charset="0"/>
              </a:rPr>
              <a:t>Озера, річки, ліси, лікувальні грязі, мінеральні води, полювання, рибальство створюють всі необхідні передумови для розвитку індустрії туризму, повноцінного відпочинку і оздоровлення населення.</a:t>
            </a:r>
            <a:br>
              <a:rPr lang="uk-UA" sz="1800" b="1" dirty="0">
                <a:latin typeface="Arial Narrow" panose="020B0606020202030204" pitchFamily="34" charset="0"/>
              </a:rPr>
            </a:br>
            <a:endParaRPr lang="uk-UA" sz="1800" b="1" dirty="0">
              <a:latin typeface="Arial Narrow" panose="020B0606020202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2" y="1309270"/>
            <a:ext cx="3468488" cy="248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52" y="4221089"/>
            <a:ext cx="3934252" cy="2545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79511" y="4221089"/>
            <a:ext cx="48245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Необхідні заходи:</a:t>
            </a:r>
          </a:p>
          <a:p>
            <a:pPr lvl="0"/>
            <a:r>
              <a:rPr lang="uk-UA" b="1" dirty="0" smtClean="0">
                <a:solidFill>
                  <a:schemeClr val="tx1"/>
                </a:solidFill>
              </a:rPr>
              <a:t>1. Побудова заводу по переробці відходів.</a:t>
            </a:r>
          </a:p>
          <a:p>
            <a:pPr lvl="0"/>
            <a:r>
              <a:rPr lang="uk-UA" b="1" dirty="0" smtClean="0">
                <a:solidFill>
                  <a:schemeClr val="tx1"/>
                </a:solidFill>
              </a:rPr>
              <a:t>2. Роздільне збирання відходів.</a:t>
            </a:r>
          </a:p>
          <a:p>
            <a:pPr lvl="0"/>
            <a:r>
              <a:rPr lang="uk-UA" b="1" dirty="0" smtClean="0">
                <a:solidFill>
                  <a:schemeClr val="tx1"/>
                </a:solidFill>
              </a:rPr>
              <a:t>3. Влаштування цивілізованих умов (водовідведення, каналізації) на озерах Волині.</a:t>
            </a:r>
          </a:p>
          <a:p>
            <a:pPr lvl="0"/>
            <a:r>
              <a:rPr lang="uk-UA" b="1" dirty="0" smtClean="0">
                <a:solidFill>
                  <a:schemeClr val="tx1"/>
                </a:solidFill>
              </a:rPr>
              <a:t>4. Влаштування вивозу сміття в усіх селах та містах Волині.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760717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-1588"/>
            <a:ext cx="9144000" cy="68262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6004" y="-47109"/>
            <a:ext cx="9144000" cy="1143000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0" y="1214422"/>
            <a:ext cx="9144000" cy="71438"/>
          </a:xfrm>
          <a:prstGeom prst="rect">
            <a:avLst/>
          </a:prstGeom>
          <a:solidFill>
            <a:srgbClr val="99CCFF"/>
          </a:solidFill>
          <a:effectLst>
            <a:reflection blurRad="6350" stA="50000" endA="300" endPos="55000" dir="5400000" sy="-100000" algn="bl" rotWithShape="0"/>
            <a:softEdge rad="12700"/>
          </a:effectLst>
        </p:spPr>
        <p:txBody>
          <a:bodyPr anchor="ctr">
            <a:normAutofit fontScale="250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srgbClr val="00B0F0"/>
              </a:solidFill>
              <a:ea typeface="+mj-ea"/>
              <a:cs typeface="+mj-cs"/>
            </a:endParaRPr>
          </a:p>
        </p:txBody>
      </p:sp>
      <p:pic>
        <p:nvPicPr>
          <p:cNvPr id="2055" name="Picture 7" descr="C:\Documents and Settings\Admin\Рабочий стол\_1_~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30175"/>
            <a:ext cx="7175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67480"/>
            <a:ext cx="1062820" cy="1062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779404" y="45020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Науковий прорив  Волині</a:t>
            </a:r>
            <a:endParaRPr lang="uk-UA" sz="2400" b="1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23321101"/>
              </p:ext>
            </p:extLst>
          </p:nvPr>
        </p:nvGraphicFramePr>
        <p:xfrm>
          <a:off x="675873" y="1484784"/>
          <a:ext cx="8216607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6597879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-1588"/>
            <a:ext cx="9144000" cy="68262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6004" y="-47109"/>
            <a:ext cx="9144000" cy="1143000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0" y="1214422"/>
            <a:ext cx="9144000" cy="71438"/>
          </a:xfrm>
          <a:prstGeom prst="rect">
            <a:avLst/>
          </a:prstGeom>
          <a:solidFill>
            <a:srgbClr val="99CCFF"/>
          </a:solidFill>
          <a:effectLst>
            <a:reflection blurRad="6350" stA="50000" endA="300" endPos="55000" dir="5400000" sy="-100000" algn="bl" rotWithShape="0"/>
            <a:softEdge rad="12700"/>
          </a:effectLst>
        </p:spPr>
        <p:txBody>
          <a:bodyPr anchor="ctr">
            <a:normAutofit fontScale="250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srgbClr val="00B0F0"/>
              </a:solidFill>
              <a:ea typeface="+mj-ea"/>
              <a:cs typeface="+mj-cs"/>
            </a:endParaRPr>
          </a:p>
        </p:txBody>
      </p:sp>
      <p:pic>
        <p:nvPicPr>
          <p:cNvPr id="2055" name="Picture 7" descr="C:\Documents and Settings\Admin\Рабочий стол\_1_~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30175"/>
            <a:ext cx="7175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67480"/>
            <a:ext cx="1062820" cy="1062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572000" y="45020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Транспорт та  </a:t>
            </a:r>
            <a:r>
              <a:rPr lang="uk-UA" sz="24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зв</a:t>
            </a:r>
            <a:r>
              <a:rPr lang="en-US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’</a:t>
            </a:r>
            <a:r>
              <a:rPr lang="uk-UA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язок</a:t>
            </a:r>
            <a:endParaRPr lang="uk-UA" sz="2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53228" y="1287602"/>
            <a:ext cx="8109551" cy="49151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uk-UA" sz="2400" dirty="0"/>
              <a:t>Н</a:t>
            </a:r>
            <a:r>
              <a:rPr lang="uk-UA" sz="2400" dirty="0" smtClean="0"/>
              <a:t>а </a:t>
            </a:r>
            <a:r>
              <a:rPr lang="uk-UA" sz="2400" dirty="0"/>
              <a:t>сьогодні існує </a:t>
            </a:r>
            <a:r>
              <a:rPr lang="uk-UA" sz="2800" u="sng" dirty="0"/>
              <a:t>проблема відсутності телевізійного сигналу </a:t>
            </a:r>
            <a:r>
              <a:rPr lang="uk-UA" sz="2400" dirty="0"/>
              <a:t>у більш ніж 35 % населення Волинської області. Маневицький, Ратнівський, Камінь-Каширський, Любомський і Ківерцівський район. 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Люди змушені купувати супутникові тарілки, щоб не бути відрізаними від світу.</a:t>
            </a:r>
            <a:br>
              <a:rPr lang="uk-UA" sz="2400" dirty="0" smtClean="0"/>
            </a:br>
            <a:r>
              <a:rPr lang="uk-UA" sz="2400" dirty="0" smtClean="0"/>
              <a:t> </a:t>
            </a:r>
            <a:r>
              <a:rPr lang="uk-UA" sz="2400" b="1" u="sng" dirty="0" smtClean="0">
                <a:solidFill>
                  <a:srgbClr val="FF0000"/>
                </a:solidFill>
              </a:rPr>
              <a:t>Щоб </a:t>
            </a:r>
            <a:r>
              <a:rPr lang="uk-UA" sz="2400" b="1" u="sng" dirty="0">
                <a:solidFill>
                  <a:srgbClr val="FF0000"/>
                </a:solidFill>
              </a:rPr>
              <a:t>вирішити цю проблему потрібно</a:t>
            </a:r>
            <a:r>
              <a:rPr lang="uk-UA" sz="2400" b="1" u="sng" dirty="0" smtClean="0">
                <a:solidFill>
                  <a:srgbClr val="FF0000"/>
                </a:solidFill>
              </a:rPr>
              <a:t>:</a:t>
            </a:r>
            <a:br>
              <a:rPr lang="uk-UA" sz="2400" b="1" u="sng" dirty="0" smtClean="0">
                <a:solidFill>
                  <a:srgbClr val="FF0000"/>
                </a:solidFill>
              </a:rPr>
            </a:b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 smtClean="0"/>
              <a:t> -  Встановити </a:t>
            </a:r>
            <a:r>
              <a:rPr lang="uk-UA" sz="2400" dirty="0"/>
              <a:t>більше цифрових станцій.</a:t>
            </a:r>
            <a:br>
              <a:rPr lang="uk-UA" sz="2400" dirty="0"/>
            </a:br>
            <a:r>
              <a:rPr lang="uk-UA" sz="2400" dirty="0"/>
              <a:t>- Перерозподілити певний відсоток частот для того, щоб забезпечити всю територію Волинської області телебаченням . </a:t>
            </a:r>
            <a:br>
              <a:rPr lang="uk-UA" sz="2400" dirty="0"/>
            </a:b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76568749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-1588"/>
            <a:ext cx="9144000" cy="68262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6004" y="-47109"/>
            <a:ext cx="9144000" cy="1143000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0" y="1214422"/>
            <a:ext cx="9144000" cy="71438"/>
          </a:xfrm>
          <a:prstGeom prst="rect">
            <a:avLst/>
          </a:prstGeom>
          <a:solidFill>
            <a:srgbClr val="99CCFF"/>
          </a:solidFill>
          <a:effectLst>
            <a:reflection blurRad="6350" stA="50000" endA="300" endPos="55000" dir="5400000" sy="-100000" algn="bl" rotWithShape="0"/>
            <a:softEdge rad="12700"/>
          </a:effectLst>
        </p:spPr>
        <p:txBody>
          <a:bodyPr anchor="ctr">
            <a:normAutofit fontScale="250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srgbClr val="00B0F0"/>
              </a:solidFill>
              <a:ea typeface="+mj-ea"/>
              <a:cs typeface="+mj-cs"/>
            </a:endParaRPr>
          </a:p>
        </p:txBody>
      </p:sp>
      <p:pic>
        <p:nvPicPr>
          <p:cNvPr id="2055" name="Picture 7" descr="C:\Documents and Settings\Admin\Рабочий стол\_1_~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30175"/>
            <a:ext cx="7175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67480"/>
            <a:ext cx="1062820" cy="1062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75656" y="214738"/>
            <a:ext cx="703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Підвищення енергонезалежності із застосуванням альтернативних та нетрадиційних джерел енергії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3371062"/>
            <a:ext cx="5562600" cy="3461369"/>
          </a:xfrm>
        </p:spPr>
        <p:txBody>
          <a:bodyPr/>
          <a:lstStyle/>
          <a:p>
            <a:r>
              <a:rPr lang="uk-UA" sz="1600" b="1" dirty="0"/>
              <a:t>Майже всі альтернативні джерела енергії можуть бути застосовані в умовах Волинської області, деякі з них – у комплексі з іншими заходами. На жаль, рівень впровадження альтернативних джерел енергії не є високим. Його стримують велика вартість інвестицій, низький рівень обізнаності споживачів, та достатньо висока  </a:t>
            </a:r>
            <a:r>
              <a:rPr lang="uk-UA" sz="1600" b="1" dirty="0" smtClean="0"/>
              <a:t>вартість кредитів.</a:t>
            </a:r>
            <a:br>
              <a:rPr lang="uk-UA" sz="1600" b="1" dirty="0" smtClean="0"/>
            </a:br>
            <a:r>
              <a:rPr lang="uk-UA" sz="1800" b="1" dirty="0" smtClean="0">
                <a:solidFill>
                  <a:srgbClr val="FF0000"/>
                </a:solidFill>
              </a:rPr>
              <a:t>Неоціненну </a:t>
            </a:r>
            <a:r>
              <a:rPr lang="uk-UA" sz="1800" b="1" dirty="0">
                <a:solidFill>
                  <a:srgbClr val="FF0000"/>
                </a:solidFill>
              </a:rPr>
              <a:t>роль у реформуванні сфери енергоефективності відіграє підтримка міжнародної </a:t>
            </a:r>
            <a:r>
              <a:rPr lang="uk-UA" sz="1800" b="1" dirty="0" smtClean="0">
                <a:solidFill>
                  <a:srgbClr val="FF0000"/>
                </a:solidFill>
              </a:rPr>
              <a:t>спільноти.</a:t>
            </a:r>
            <a:br>
              <a:rPr lang="uk-UA" sz="1800" b="1" dirty="0" smtClean="0">
                <a:solidFill>
                  <a:srgbClr val="FF0000"/>
                </a:solidFill>
              </a:rPr>
            </a:br>
            <a:r>
              <a:rPr lang="ru-RU" sz="1800" b="1" dirty="0" err="1" smtClean="0">
                <a:solidFill>
                  <a:srgbClr val="FF0000"/>
                </a:solidFill>
              </a:rPr>
              <a:t>Необхідно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</a:rPr>
              <a:t>залучити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>
                <a:solidFill>
                  <a:srgbClr val="FF0000"/>
                </a:solidFill>
              </a:rPr>
              <a:t>інвестиції, </a:t>
            </a:r>
            <a:r>
              <a:rPr lang="ru-RU" sz="1800" b="1" dirty="0" err="1">
                <a:solidFill>
                  <a:srgbClr val="FF0000"/>
                </a:solidFill>
              </a:rPr>
              <a:t>щоб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оновити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застаріле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обладнання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котелень</a:t>
            </a:r>
            <a:r>
              <a:rPr lang="ru-RU" sz="1800" b="1" dirty="0">
                <a:solidFill>
                  <a:srgbClr val="FF0000"/>
                </a:solidFill>
              </a:rPr>
              <a:t> і </a:t>
            </a:r>
            <a:r>
              <a:rPr lang="ru-RU" sz="1800" b="1" dirty="0" err="1">
                <a:solidFill>
                  <a:srgbClr val="FF0000"/>
                </a:solidFill>
              </a:rPr>
              <a:t>заощаджувати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кошти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обласного</a:t>
            </a:r>
            <a:r>
              <a:rPr lang="ru-RU" sz="1800" b="1" dirty="0">
                <a:solidFill>
                  <a:srgbClr val="FF0000"/>
                </a:solidFill>
              </a:rPr>
              <a:t> бюджету та </a:t>
            </a:r>
            <a:r>
              <a:rPr lang="ru-RU" sz="1800" b="1" dirty="0" err="1">
                <a:solidFill>
                  <a:srgbClr val="FF0000"/>
                </a:solidFill>
              </a:rPr>
              <a:t>гроші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</a:rPr>
              <a:t>волинян</a:t>
            </a:r>
            <a:r>
              <a:rPr lang="ru-RU" sz="1800" b="1" dirty="0">
                <a:solidFill>
                  <a:srgbClr val="FF0000"/>
                </a:solidFill>
              </a:rPr>
              <a:t>.</a:t>
            </a:r>
            <a:endParaRPr lang="uk-UA" sz="1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968" y="1285863"/>
            <a:ext cx="4361557" cy="1754326"/>
          </a:xfrm>
          <a:prstGeom prst="rect">
            <a:avLst/>
          </a:prstGeom>
          <a:solidFill>
            <a:srgbClr val="FF99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Енергонезалежність – це не лише способи отримання альтернативних джерел енергії, але й економне, продумане використання усіх  ресурсів та виконання певних заходів.</a:t>
            </a:r>
          </a:p>
          <a:p>
            <a:pPr algn="ctr"/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451181"/>
            <a:ext cx="358140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4" y="1285861"/>
            <a:ext cx="3025588" cy="1999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130908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-1588"/>
            <a:ext cx="9144000" cy="68262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6004" y="-47109"/>
            <a:ext cx="9144000" cy="1143000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0" y="1214422"/>
            <a:ext cx="9144000" cy="71438"/>
          </a:xfrm>
          <a:prstGeom prst="rect">
            <a:avLst/>
          </a:prstGeom>
          <a:solidFill>
            <a:srgbClr val="99CCFF"/>
          </a:solidFill>
          <a:effectLst>
            <a:reflection blurRad="6350" stA="50000" endA="300" endPos="55000" dir="5400000" sy="-100000" algn="bl" rotWithShape="0"/>
            <a:softEdge rad="12700"/>
          </a:effectLst>
        </p:spPr>
        <p:txBody>
          <a:bodyPr anchor="ctr">
            <a:normAutofit fontScale="250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srgbClr val="00B0F0"/>
              </a:solidFill>
              <a:ea typeface="+mj-ea"/>
              <a:cs typeface="+mj-cs"/>
            </a:endParaRPr>
          </a:p>
        </p:txBody>
      </p:sp>
      <p:pic>
        <p:nvPicPr>
          <p:cNvPr id="2055" name="Picture 7" descr="C:\Documents and Settings\Admin\Рабочий стол\_1_~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30175"/>
            <a:ext cx="7175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67480"/>
            <a:ext cx="1062820" cy="1062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913915" y="399404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Соціальний захист населення</a:t>
            </a:r>
            <a:endParaRPr lang="uk-UA" sz="2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80499" y="1153967"/>
            <a:ext cx="5393423" cy="2699278"/>
          </a:xfrm>
        </p:spPr>
        <p:txBody>
          <a:bodyPr/>
          <a:lstStyle/>
          <a:p>
            <a:r>
              <a:rPr lang="uk-UA" sz="2000" b="1" dirty="0"/>
              <a:t>Д</a:t>
            </a:r>
            <a:r>
              <a:rPr lang="uk-UA" sz="2000" b="1" dirty="0" smtClean="0"/>
              <a:t>ержавна підтримка верств населення, які можуть зазнавати негативного впливу ринкових процесів, з метою забезпечення відповідного життєвого рівня</a:t>
            </a:r>
            <a:br>
              <a:rPr lang="uk-UA" sz="2000" b="1" dirty="0" smtClean="0"/>
            </a:br>
            <a:endParaRPr lang="uk-UA" sz="2000" b="1" dirty="0"/>
          </a:p>
        </p:txBody>
      </p:sp>
      <p:pic>
        <p:nvPicPr>
          <p:cNvPr id="9" name="Рисунок 8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36004" y="1285860"/>
            <a:ext cx="3216099" cy="2244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5581721" y="4192090"/>
            <a:ext cx="3555383" cy="233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10190" y="3530830"/>
            <a:ext cx="52559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>
                <a:latin typeface="Century Gothic" panose="020B0502020202020204" pitchFamily="34" charset="0"/>
              </a:rPr>
              <a:t>  </a:t>
            </a:r>
            <a:r>
              <a:rPr lang="uk-UA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Ніхто</a:t>
            </a:r>
            <a:r>
              <a:rPr lang="uk-UA" b="1" dirty="0">
                <a:solidFill>
                  <a:srgbClr val="FF0000"/>
                </a:solidFill>
                <a:latin typeface="Century Gothic" panose="020B0502020202020204" pitchFamily="34" charset="0"/>
              </a:rPr>
              <a:t>, крім держави, не може законодавче захистити життя людей від можливого безробіття, фінансової скрути, зубожіння. </a:t>
            </a:r>
            <a:endParaRPr lang="uk-UA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uk-UA" b="1" dirty="0">
                <a:latin typeface="Century Gothic" panose="020B0502020202020204" pitchFamily="34" charset="0"/>
              </a:rPr>
              <a:t>Необхідність соціального страхування обумовлена потребою у формуванні таких соціальних фондів, за рахунок яких працездатним громадянам можна було б гарантувати їхнє фінансове забезпечення у разі тимчасової втрати працездатності або втрати роботи.</a:t>
            </a:r>
          </a:p>
        </p:txBody>
      </p:sp>
    </p:spTree>
    <p:extLst>
      <p:ext uri="{BB962C8B-B14F-4D97-AF65-F5344CB8AC3E}">
        <p14:creationId xmlns:p14="http://schemas.microsoft.com/office/powerpoint/2010/main" val="84610012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-1588"/>
            <a:ext cx="9144000" cy="68262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0" y="1214422"/>
            <a:ext cx="9144000" cy="71438"/>
          </a:xfrm>
          <a:prstGeom prst="rect">
            <a:avLst/>
          </a:prstGeom>
          <a:solidFill>
            <a:srgbClr val="99CCFF"/>
          </a:solidFill>
          <a:effectLst>
            <a:reflection blurRad="6350" stA="50000" endA="300" endPos="55000" dir="5400000" sy="-100000" algn="bl" rotWithShape="0"/>
            <a:softEdge rad="12700"/>
          </a:effectLst>
        </p:spPr>
        <p:txBody>
          <a:bodyPr anchor="ctr">
            <a:normAutofit fontScale="250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srgbClr val="00B0F0"/>
              </a:solidFill>
              <a:ea typeface="+mj-ea"/>
              <a:cs typeface="+mj-cs"/>
            </a:endParaRPr>
          </a:p>
        </p:txBody>
      </p:sp>
      <p:pic>
        <p:nvPicPr>
          <p:cNvPr id="2055" name="Picture 7" descr="C:\Documents and Settings\Admin\Рабочий стол\_1_~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30175"/>
            <a:ext cx="7175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67480"/>
            <a:ext cx="1062820" cy="1062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кутник 2"/>
          <p:cNvSpPr/>
          <p:nvPr/>
        </p:nvSpPr>
        <p:spPr>
          <a:xfrm>
            <a:off x="827584" y="2967334"/>
            <a:ext cx="74591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жаль, Волинь має ще багато проблем, але я впевнена, що ми все вирішимо, тому що ми, українці,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сильна нація!!!                                            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8" descr="http://spektrnews.in.ua/img/2016/01/210/210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206" y="1350294"/>
            <a:ext cx="3027972" cy="1617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http://www.11tv.dp.ua/res/news/large/2421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1285860"/>
            <a:ext cx="2523655" cy="1680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0" descr="http://z-gazette.com/wp-content/uploads/2015/09/trypilla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89652" y="4407438"/>
            <a:ext cx="3314648" cy="2340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 descr="http://vidpochinok.at.ua/_nw/0/0357041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58" y="4407438"/>
            <a:ext cx="3206730" cy="2405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832246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1"/>
            <a:ext cx="3071784" cy="244827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-1588"/>
            <a:ext cx="9144000" cy="68262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0" y="1214422"/>
            <a:ext cx="9144000" cy="71438"/>
          </a:xfrm>
          <a:prstGeom prst="rect">
            <a:avLst/>
          </a:prstGeom>
          <a:solidFill>
            <a:srgbClr val="99CCFF"/>
          </a:solidFill>
          <a:effectLst>
            <a:reflection blurRad="6350" stA="50000" endA="300" endPos="55000" dir="5400000" sy="-100000" algn="bl" rotWithShape="0"/>
            <a:softEdge rad="12700"/>
          </a:effectLst>
        </p:spPr>
        <p:txBody>
          <a:bodyPr anchor="ctr">
            <a:normAutofit fontScale="250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srgbClr val="00B0F0"/>
              </a:solidFill>
              <a:ea typeface="+mj-ea"/>
              <a:cs typeface="+mj-cs"/>
            </a:endParaRPr>
          </a:p>
        </p:txBody>
      </p:sp>
      <p:pic>
        <p:nvPicPr>
          <p:cNvPr id="2055" name="Picture 7" descr="C:\Documents and Settings\Admin\Рабочий стол\_1_~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30175"/>
            <a:ext cx="7175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67480"/>
            <a:ext cx="1062820" cy="1062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кутник 5"/>
          <p:cNvSpPr/>
          <p:nvPr/>
        </p:nvSpPr>
        <p:spPr>
          <a:xfrm>
            <a:off x="2987824" y="1375911"/>
            <a:ext cx="60164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Волинь</a:t>
            </a:r>
            <a:r>
              <a:rPr lang="uk-UA" sz="2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багата на неоціненні скарби природи та має потужний інтелектуальний потенціал громад. За Волинською областю майбутнє! Вона наділена потужним потенціалом і сьогодні зберегла те, що дає їй поштовх до розвитку. </a:t>
            </a:r>
          </a:p>
          <a:p>
            <a:pPr algn="just"/>
            <a:r>
              <a:rPr lang="uk-UA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uk-UA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</a:t>
            </a:r>
            <a:r>
              <a:rPr lang="uk-UA" sz="2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Реалізація Стратегії, завдяки об’єднанню зусиль та ресурсів територіальних громад, бізнесу, науковців, усіх мешканців Волині, забезпечить прискорення темпів розвитку області, підвищить її конкурентну спроможність.</a:t>
            </a:r>
          </a:p>
          <a:p>
            <a:pPr algn="just"/>
            <a:endParaRPr lang="uk-UA" sz="2000" dirty="0" smtClean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r>
              <a:rPr lang="uk-UA" sz="2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Тільки спільна робота дозволить реалізувати програму, спрямовану на забезпечення  добробуту і процвітання області!</a:t>
            </a:r>
            <a:endParaRPr lang="uk-UA" sz="2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210540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-1588"/>
            <a:ext cx="9144000" cy="68262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0" y="1214422"/>
            <a:ext cx="9144000" cy="71438"/>
          </a:xfrm>
          <a:prstGeom prst="rect">
            <a:avLst/>
          </a:prstGeom>
          <a:solidFill>
            <a:srgbClr val="99CCFF"/>
          </a:solidFill>
          <a:effectLst>
            <a:reflection blurRad="6350" stA="50000" endA="300" endPos="55000" dir="5400000" sy="-100000" algn="bl" rotWithShape="0"/>
            <a:softEdge rad="12700"/>
          </a:effectLst>
        </p:spPr>
        <p:txBody>
          <a:bodyPr anchor="ctr">
            <a:normAutofit fontScale="250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srgbClr val="00B0F0"/>
              </a:solidFill>
              <a:ea typeface="+mj-ea"/>
              <a:cs typeface="+mj-cs"/>
            </a:endParaRPr>
          </a:p>
        </p:txBody>
      </p:sp>
      <p:pic>
        <p:nvPicPr>
          <p:cNvPr id="2055" name="Picture 7" descr="C:\Documents and Settings\Admin\Рабочий стол\_1_~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30175"/>
            <a:ext cx="7175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67480"/>
            <a:ext cx="1062820" cy="1062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943397" y="571499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Основні напрямки розвитку</a:t>
            </a:r>
            <a:endParaRPr lang="uk-UA" sz="2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462" y="2060848"/>
            <a:ext cx="3054002" cy="3054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кутник 8"/>
          <p:cNvSpPr/>
          <p:nvPr/>
        </p:nvSpPr>
        <p:spPr>
          <a:xfrm>
            <a:off x="606880" y="1433954"/>
            <a:ext cx="6614583" cy="522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1. Промислові потужності Волині.</a:t>
            </a:r>
            <a:br>
              <a:rPr lang="uk-UA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uk-UA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2. Волинь – потужна аграрна громада.</a:t>
            </a:r>
            <a:br>
              <a:rPr lang="uk-UA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uk-UA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3. Волинь –  лідер переробної галузі.</a:t>
            </a:r>
            <a:br>
              <a:rPr lang="uk-UA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uk-UA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4. Волинь – центр ювелірного мистецтва.</a:t>
            </a:r>
            <a:br>
              <a:rPr lang="uk-UA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uk-UA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5. Волинь – осередок легкої промисловості і моди.</a:t>
            </a:r>
            <a:br>
              <a:rPr lang="uk-UA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uk-UA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6. Волинь – центр культури і мистецтв.</a:t>
            </a:r>
            <a:br>
              <a:rPr lang="uk-UA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uk-UA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7. Волинь – спортивний осередок.</a:t>
            </a:r>
            <a:br>
              <a:rPr lang="uk-UA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uk-UA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8. Волинь – курорт і туристична перлина України.</a:t>
            </a:r>
            <a:br>
              <a:rPr lang="uk-UA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uk-UA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9. Волинь – екологічно чиста територія.</a:t>
            </a:r>
            <a:br>
              <a:rPr lang="uk-UA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uk-UA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10. Науковий прорив Волині.</a:t>
            </a:r>
            <a:br>
              <a:rPr lang="uk-UA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uk-UA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11. Транспорт та  зв’язок.</a:t>
            </a:r>
            <a:br>
              <a:rPr lang="uk-UA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uk-UA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12. Підвищення енергонезалежності із застосуванням     альтернативних та нетрадиційних джерел енергії.</a:t>
            </a:r>
            <a:br>
              <a:rPr lang="uk-UA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uk-UA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13. Соціальний захист населення.</a:t>
            </a:r>
            <a:endParaRPr lang="uk-UA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155810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-1588"/>
            <a:ext cx="9144000" cy="68262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6004" y="-47109"/>
            <a:ext cx="9144000" cy="1143000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0" y="1214422"/>
            <a:ext cx="9144000" cy="71438"/>
          </a:xfrm>
          <a:prstGeom prst="rect">
            <a:avLst/>
          </a:prstGeom>
          <a:solidFill>
            <a:srgbClr val="99CCFF"/>
          </a:solidFill>
          <a:effectLst>
            <a:reflection blurRad="6350" stA="50000" endA="300" endPos="55000" dir="5400000" sy="-100000" algn="bl" rotWithShape="0"/>
            <a:softEdge rad="12700"/>
          </a:effectLst>
        </p:spPr>
        <p:txBody>
          <a:bodyPr anchor="ctr">
            <a:normAutofit fontScale="250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srgbClr val="00B0F0"/>
              </a:solidFill>
              <a:ea typeface="+mj-ea"/>
              <a:cs typeface="+mj-cs"/>
            </a:endParaRPr>
          </a:p>
        </p:txBody>
      </p:sp>
      <p:pic>
        <p:nvPicPr>
          <p:cNvPr id="2055" name="Picture 7" descr="C:\Documents and Settings\Admin\Рабочий стол\_1_~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30175"/>
            <a:ext cx="7175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67480"/>
            <a:ext cx="1062820" cy="1062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347864" y="483551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Промислові  потужності  Волині</a:t>
            </a:r>
            <a:endParaRPr lang="uk-UA" sz="2400" b="1" dirty="0"/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4205103413"/>
              </p:ext>
            </p:extLst>
          </p:nvPr>
        </p:nvGraphicFramePr>
        <p:xfrm>
          <a:off x="-828600" y="2132856"/>
          <a:ext cx="7758940" cy="4372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62803" y="155679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розвитку промисловості на Волині необхідно: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945" y="3356992"/>
            <a:ext cx="2823355" cy="1913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466890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-1588"/>
            <a:ext cx="9144000" cy="68262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6004" y="-47109"/>
            <a:ext cx="9144000" cy="1143000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0" y="1214422"/>
            <a:ext cx="9144000" cy="71438"/>
          </a:xfrm>
          <a:prstGeom prst="rect">
            <a:avLst/>
          </a:prstGeom>
          <a:solidFill>
            <a:srgbClr val="99CCFF"/>
          </a:solidFill>
          <a:effectLst>
            <a:reflection blurRad="6350" stA="50000" endA="300" endPos="55000" dir="5400000" sy="-100000" algn="bl" rotWithShape="0"/>
            <a:softEdge rad="12700"/>
          </a:effectLst>
        </p:spPr>
        <p:txBody>
          <a:bodyPr anchor="ctr">
            <a:normAutofit fontScale="250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srgbClr val="00B0F0"/>
              </a:solidFill>
              <a:ea typeface="+mj-ea"/>
              <a:cs typeface="+mj-cs"/>
            </a:endParaRPr>
          </a:p>
        </p:txBody>
      </p:sp>
      <p:pic>
        <p:nvPicPr>
          <p:cNvPr id="2055" name="Picture 7" descr="C:\Documents and Settings\Admin\Рабочий стол\_1_~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30175"/>
            <a:ext cx="7175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67480"/>
            <a:ext cx="1062820" cy="1062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910431" y="483551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Волинь – потужна аграрна громада</a:t>
            </a:r>
            <a:endParaRPr lang="uk-UA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7" y="4624482"/>
            <a:ext cx="2418231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188744927"/>
              </p:ext>
            </p:extLst>
          </p:nvPr>
        </p:nvGraphicFramePr>
        <p:xfrm>
          <a:off x="0" y="1556792"/>
          <a:ext cx="7956377" cy="3177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732858"/>
            <a:ext cx="2197863" cy="1402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762820"/>
            <a:ext cx="1896044" cy="1385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403" y="2564904"/>
            <a:ext cx="1853937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242702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-1588"/>
            <a:ext cx="9144000" cy="68262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6004" y="-47109"/>
            <a:ext cx="9144000" cy="1143000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0" y="1214422"/>
            <a:ext cx="9144000" cy="71438"/>
          </a:xfrm>
          <a:prstGeom prst="rect">
            <a:avLst/>
          </a:prstGeom>
          <a:solidFill>
            <a:srgbClr val="99CCFF"/>
          </a:solidFill>
          <a:effectLst>
            <a:reflection blurRad="6350" stA="50000" endA="300" endPos="55000" dir="5400000" sy="-100000" algn="bl" rotWithShape="0"/>
            <a:softEdge rad="12700"/>
          </a:effectLst>
        </p:spPr>
        <p:txBody>
          <a:bodyPr anchor="ctr">
            <a:normAutofit fontScale="250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srgbClr val="00B0F0"/>
              </a:solidFill>
              <a:ea typeface="+mj-ea"/>
              <a:cs typeface="+mj-cs"/>
            </a:endParaRPr>
          </a:p>
        </p:txBody>
      </p:sp>
      <p:pic>
        <p:nvPicPr>
          <p:cNvPr id="2055" name="Picture 7" descr="C:\Documents and Settings\Admin\Рабочий стол\_1_~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30175"/>
            <a:ext cx="7175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67480"/>
            <a:ext cx="1062820" cy="1062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347864" y="483551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Волинь – лідер переробної галузі</a:t>
            </a:r>
            <a:endParaRPr lang="uk-UA" sz="2400" b="1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356863466"/>
              </p:ext>
            </p:extLst>
          </p:nvPr>
        </p:nvGraphicFramePr>
        <p:xfrm>
          <a:off x="323528" y="1484784"/>
          <a:ext cx="8321997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261041" y="3789040"/>
            <a:ext cx="6955110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В області масово люди здають ягоди, </a:t>
            </a:r>
            <a:r>
              <a:rPr lang="uk-UA" b="1" dirty="0" smtClean="0">
                <a:solidFill>
                  <a:schemeClr val="tx1"/>
                </a:solidFill>
              </a:rPr>
              <a:t>гриби, </a:t>
            </a:r>
            <a:r>
              <a:rPr lang="uk-UA" b="1" dirty="0">
                <a:solidFill>
                  <a:schemeClr val="tx1"/>
                </a:solidFill>
              </a:rPr>
              <a:t>горіхи </a:t>
            </a:r>
            <a:r>
              <a:rPr lang="uk-UA" b="1" dirty="0" smtClean="0">
                <a:solidFill>
                  <a:schemeClr val="tx1"/>
                </a:solidFill>
              </a:rPr>
              <a:t> іноземним </a:t>
            </a:r>
            <a:r>
              <a:rPr lang="uk-UA" b="1" dirty="0">
                <a:solidFill>
                  <a:schemeClr val="tx1"/>
                </a:solidFill>
              </a:rPr>
              <a:t>переробникам. </a:t>
            </a:r>
            <a:r>
              <a:rPr lang="uk-UA" b="1" dirty="0" smtClean="0">
                <a:solidFill>
                  <a:schemeClr val="tx1"/>
                </a:solidFill>
              </a:rPr>
              <a:t> Тому необхідно:</a:t>
            </a:r>
            <a:endParaRPr lang="uk-UA" b="1" dirty="0">
              <a:solidFill>
                <a:schemeClr val="tx1"/>
              </a:solidFill>
            </a:endParaRP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2775724114"/>
              </p:ext>
            </p:extLst>
          </p:nvPr>
        </p:nvGraphicFramePr>
        <p:xfrm>
          <a:off x="566905" y="4725144"/>
          <a:ext cx="8181559" cy="1988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47222588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855" y="4439721"/>
            <a:ext cx="3256354" cy="2439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-1588"/>
            <a:ext cx="9144000" cy="68262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6004" y="-47109"/>
            <a:ext cx="9144000" cy="1143000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0" y="1214422"/>
            <a:ext cx="9144000" cy="71438"/>
          </a:xfrm>
          <a:prstGeom prst="rect">
            <a:avLst/>
          </a:prstGeom>
          <a:solidFill>
            <a:srgbClr val="99CCFF"/>
          </a:solidFill>
          <a:effectLst>
            <a:reflection blurRad="6350" stA="50000" endA="300" endPos="55000" dir="5400000" sy="-100000" algn="bl" rotWithShape="0"/>
            <a:softEdge rad="12700"/>
          </a:effectLst>
        </p:spPr>
        <p:txBody>
          <a:bodyPr anchor="ctr">
            <a:normAutofit fontScale="250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srgbClr val="00B0F0"/>
              </a:solidFill>
              <a:ea typeface="+mj-ea"/>
              <a:cs typeface="+mj-cs"/>
            </a:endParaRPr>
          </a:p>
        </p:txBody>
      </p:sp>
      <p:pic>
        <p:nvPicPr>
          <p:cNvPr id="2055" name="Picture 7" descr="C:\Documents and Settings\Admin\Рабочий стол\_1_~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30175"/>
            <a:ext cx="7175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67480"/>
            <a:ext cx="1062820" cy="1062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907704" y="483551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Волинь – центр ювелірного мистецтва</a:t>
            </a:r>
            <a:endParaRPr lang="uk-UA" sz="2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10921" y="2204864"/>
            <a:ext cx="7772400" cy="1728192"/>
          </a:xfrm>
        </p:spPr>
        <p:txBody>
          <a:bodyPr/>
          <a:lstStyle/>
          <a:p>
            <a:r>
              <a:rPr lang="uk-UA" sz="3200" i="1" dirty="0"/>
              <a:t>Необхідно навести порядок у використанні надр області – створити КЗ по видобуванню бурштину, оскільки надра області належать усім її </a:t>
            </a:r>
            <a:r>
              <a:rPr lang="uk-UA" sz="3200" i="1" dirty="0" smtClean="0"/>
              <a:t>мешканцям, </a:t>
            </a:r>
            <a:r>
              <a:rPr lang="uk-UA" sz="3200" i="1" dirty="0"/>
              <a:t>а не окремим </a:t>
            </a:r>
            <a:r>
              <a:rPr lang="uk-UA" sz="3200" i="1" dirty="0" smtClean="0"/>
              <a:t>людям! Побудувати ювелірний завод!</a:t>
            </a:r>
            <a:endParaRPr lang="uk-UA" sz="3200" i="1" dirty="0"/>
          </a:p>
        </p:txBody>
      </p:sp>
    </p:spTree>
    <p:extLst>
      <p:ext uri="{BB962C8B-B14F-4D97-AF65-F5344CB8AC3E}">
        <p14:creationId xmlns:p14="http://schemas.microsoft.com/office/powerpoint/2010/main" val="49894448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" y="1484784"/>
            <a:ext cx="3212665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-1588"/>
            <a:ext cx="9144000" cy="68262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6004" y="-47109"/>
            <a:ext cx="9144000" cy="1143000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0" y="1214422"/>
            <a:ext cx="9144000" cy="71438"/>
          </a:xfrm>
          <a:prstGeom prst="rect">
            <a:avLst/>
          </a:prstGeom>
          <a:solidFill>
            <a:srgbClr val="99CCFF"/>
          </a:solidFill>
          <a:effectLst>
            <a:reflection blurRad="6350" stA="50000" endA="300" endPos="55000" dir="5400000" sy="-100000" algn="bl" rotWithShape="0"/>
            <a:softEdge rad="12700"/>
          </a:effectLst>
        </p:spPr>
        <p:txBody>
          <a:bodyPr anchor="ctr">
            <a:normAutofit fontScale="250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srgbClr val="00B0F0"/>
              </a:solidFill>
              <a:ea typeface="+mj-ea"/>
              <a:cs typeface="+mj-cs"/>
            </a:endParaRPr>
          </a:p>
        </p:txBody>
      </p:sp>
      <p:pic>
        <p:nvPicPr>
          <p:cNvPr id="2055" name="Picture 7" descr="C:\Documents and Settings\Admin\Рабочий стол\_1_~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30175"/>
            <a:ext cx="7175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67480"/>
            <a:ext cx="1062820" cy="1062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61668" y="495223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Волинь – осередок легкої промисловості і моди</a:t>
            </a:r>
            <a:endParaRPr lang="uk-UA" sz="2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381796" y="1484784"/>
            <a:ext cx="6622504" cy="2736303"/>
          </a:xfrm>
          <a:noFill/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uk-UA" sz="2400" dirty="0">
                <a:solidFill>
                  <a:schemeClr val="tx1"/>
                </a:solidFill>
              </a:rPr>
              <a:t>Легка промисловість - один з найстаріших видів діяльності області, на підприємствах якого працює 1,9 тисяч осіб, або майже 5 відсотків зайнятих в промисловості області. </a:t>
            </a:r>
            <a:endParaRPr lang="uk-UA" sz="2400" dirty="0">
              <a:solidFill>
                <a:schemeClr val="tx1"/>
              </a:solidFill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81100460"/>
              </p:ext>
            </p:extLst>
          </p:nvPr>
        </p:nvGraphicFramePr>
        <p:xfrm>
          <a:off x="539552" y="3861048"/>
          <a:ext cx="8105973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4435823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-1588"/>
            <a:ext cx="9144000" cy="68262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6004" y="-47109"/>
            <a:ext cx="9144000" cy="1143000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0" y="1214422"/>
            <a:ext cx="9144000" cy="71438"/>
          </a:xfrm>
          <a:prstGeom prst="rect">
            <a:avLst/>
          </a:prstGeom>
          <a:solidFill>
            <a:srgbClr val="99CCFF"/>
          </a:solidFill>
          <a:effectLst>
            <a:reflection blurRad="6350" stA="50000" endA="300" endPos="55000" dir="5400000" sy="-100000" algn="bl" rotWithShape="0"/>
            <a:softEdge rad="12700"/>
          </a:effectLst>
        </p:spPr>
        <p:txBody>
          <a:bodyPr anchor="ctr">
            <a:normAutofit fontScale="250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srgbClr val="00B0F0"/>
              </a:solidFill>
              <a:ea typeface="+mj-ea"/>
              <a:cs typeface="+mj-cs"/>
            </a:endParaRPr>
          </a:p>
        </p:txBody>
      </p:sp>
      <p:pic>
        <p:nvPicPr>
          <p:cNvPr id="2055" name="Picture 7" descr="C:\Documents and Settings\Admin\Рабочий стол\_1_~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30175"/>
            <a:ext cx="7175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67480"/>
            <a:ext cx="1062820" cy="1062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411760" y="483550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Волинь – центр культури і мистецтва</a:t>
            </a:r>
            <a:endParaRPr lang="uk-UA" sz="2400" b="1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89208948"/>
              </p:ext>
            </p:extLst>
          </p:nvPr>
        </p:nvGraphicFramePr>
        <p:xfrm>
          <a:off x="575556" y="2204864"/>
          <a:ext cx="842874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11560" y="1331050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організації дозвілля та 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підвищення культурного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рівня необхідно :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808276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_pRxXPUOtTwhUvuLfzQ"/>
</p:tagLst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485</TotalTime>
  <Words>1033</Words>
  <Application>Microsoft Office PowerPoint</Application>
  <PresentationFormat>Екран (4:3)</PresentationFormat>
  <Paragraphs>90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19" baseType="lpstr">
      <vt:lpstr>Тема Office</vt:lpstr>
      <vt:lpstr>Стратегія розвитку Волинської області  на період до 2020 року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Необхідно навести порядок у використанні надр області – створити КЗ по видобуванню бурштину, оскільки надра області належать усім її мешканцям, а не окремим людям! Побудувати ювелірний завод!</vt:lpstr>
      <vt:lpstr>Легка промисловість - один з найстаріших видів діяльності області, на підприємствах якого працює 1,9 тисяч осіб, або майже 5 відсотків зайнятих в промисловості області. </vt:lpstr>
      <vt:lpstr>Презентація PowerPoint</vt:lpstr>
      <vt:lpstr>                          </vt:lpstr>
      <vt:lpstr>1.   У дитячих будинках, інтернатах є тільки 2-3 уроки в тиждень фізкультури, а багато з них хотіли б займатися наприклад боксом, айкідо чи футболом.   2.   Із сьогоднішніми зарплатами батькам вистачає грошей лише на харчування та оплату комунальних послуг, а секцій безкоштовних майже немає. 3.    Малозабезпечені та багатодітні сім’ї також не мають змоги віддати своїх дітей до спортивної секції. </vt:lpstr>
      <vt:lpstr>Волинь має великий рекреаційно-туристичний потенціал, розвитку якого сприяють лікувальні грязі, джерела мінеральних вод, фітолікувальні запаси, численні пам'ятники археології, архітектури і паркового мистецтва. </vt:lpstr>
      <vt:lpstr> Природа Волинського краю дійсно казкова, її прикрасою стали 220 великих і малих озер.   Озера, річки, ліси, лікувальні грязі, мінеральні води, полювання, рибальство створюють всі необхідні передумови для розвитку індустрії туризму, повноцінного відпочинку і оздоровлення населення. </vt:lpstr>
      <vt:lpstr>Презентація PowerPoint</vt:lpstr>
      <vt:lpstr>На сьогодні існує проблема відсутності телевізійного сигналу у більш ніж 35 % населення Волинської області. Маневицький, Ратнівський, Камінь-Каширський, Любомський і Ківерцівський район.  Люди змушені купувати супутникові тарілки, щоб не бути відрізаними від світу.  Щоб вирішити цю проблему потрібно:   -  Встановити більше цифрових станцій. - Перерозподілити певний відсоток частот для того, щоб забезпечити всю територію Волинської області телебаченням .  </vt:lpstr>
      <vt:lpstr>Майже всі альтернативні джерела енергії можуть бути застосовані в умовах Волинської області, деякі з них – у комплексі з іншими заходами. На жаль, рівень впровадження альтернативних джерел енергії не є високим. Його стримують велика вартість інвестицій, низький рівень обізнаності споживачів, та достатньо висока  вартість кредитів. Неоціненну роль у реформуванні сфери енергоефективності відіграє підтримка міжнародної спільноти. Необхідно залучити інвестиції, щоб оновити застаріле обладнання котелень і заощаджувати кошти обласного бюджету та гроші волинян.</vt:lpstr>
      <vt:lpstr>Державна підтримка верств населення, які можуть зазнавати негативного впливу ринкових процесів, з метою забезпечення відповідного життєвого рівня </vt:lpstr>
      <vt:lpstr>Презентація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Регіональна програма інноваційного розвитку Дніпропетровської області на період до 2020 року  (затверджена Рішенням обласної Ради № 386-15/У від 23.05.2008 року)</dc:title>
  <dc:creator>RePack by Diakov</dc:creator>
  <cp:lastModifiedBy>RePack by Diakov</cp:lastModifiedBy>
  <cp:revision>52</cp:revision>
  <dcterms:created xsi:type="dcterms:W3CDTF">2016-05-21T11:47:24Z</dcterms:created>
  <dcterms:modified xsi:type="dcterms:W3CDTF">2016-05-21T19:53:09Z</dcterms:modified>
</cp:coreProperties>
</file>