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2" r:id="rId4"/>
    <p:sldId id="264" r:id="rId5"/>
    <p:sldId id="257" r:id="rId6"/>
    <p:sldId id="263" r:id="rId7"/>
    <p:sldId id="261" r:id="rId8"/>
    <p:sldId id="259" r:id="rId9"/>
    <p:sldId id="260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99FFCC"/>
    <a:srgbClr val="00FF99"/>
    <a:srgbClr val="FF5050"/>
    <a:srgbClr val="FF00FF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image" Target="../media/image3.jp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6932C3-9F7B-49DC-B5D3-A2AD6C8C6476}" type="doc">
      <dgm:prSet loTypeId="urn:microsoft.com/office/officeart/2005/8/layout/vList3" loCatId="pictur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4DD29B5-239B-42AE-8E20-ADF72DB34A68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b="1" dirty="0" err="1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Розвиток</a:t>
          </a:r>
          <a:r>
            <a:rPr lang="ru-RU" sz="2000" b="1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 малого і </a:t>
          </a:r>
          <a:r>
            <a:rPr lang="ru-RU" sz="2000" b="1" dirty="0" err="1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середнього</a:t>
          </a:r>
          <a:r>
            <a:rPr lang="ru-RU" sz="2000" b="1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підприємництва</a:t>
          </a:r>
          <a:r>
            <a:rPr lang="ru-RU" sz="2000" b="1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 в </a:t>
          </a:r>
          <a:r>
            <a:rPr lang="ru-RU" sz="2000" b="1" dirty="0" err="1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сільській</a:t>
          </a:r>
          <a:r>
            <a:rPr lang="ru-RU" sz="2000" b="1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місцевості</a:t>
          </a:r>
          <a:r>
            <a:rPr lang="ru-RU" sz="2000" b="1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Волинської</a:t>
          </a:r>
          <a:r>
            <a:rPr lang="ru-RU" sz="2000" b="1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області</a:t>
          </a:r>
          <a:r>
            <a:rPr lang="ru-RU" sz="2000" b="1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 .</a:t>
          </a:r>
          <a:endParaRPr lang="uk-UA" sz="2000" dirty="0"/>
        </a:p>
      </dgm:t>
    </dgm:pt>
    <dgm:pt modelId="{E1BED98F-F357-4E3B-B832-6A6240E825CC}" type="parTrans" cxnId="{4F90DAD7-CC25-468F-BE21-4E9B077D151A}">
      <dgm:prSet/>
      <dgm:spPr/>
      <dgm:t>
        <a:bodyPr/>
        <a:lstStyle/>
        <a:p>
          <a:endParaRPr lang="uk-UA"/>
        </a:p>
      </dgm:t>
    </dgm:pt>
    <dgm:pt modelId="{05E01214-1693-4A88-BDC5-7ED4E7ABF60D}" type="sibTrans" cxnId="{4F90DAD7-CC25-468F-BE21-4E9B077D151A}">
      <dgm:prSet/>
      <dgm:spPr/>
      <dgm:t>
        <a:bodyPr/>
        <a:lstStyle/>
        <a:p>
          <a:endParaRPr lang="uk-UA"/>
        </a:p>
      </dgm:t>
    </dgm:pt>
    <dgm:pt modelId="{34CCE845-3CF1-49EC-87C0-B84AF7663165}">
      <dgm:prSet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2000" b="1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Розбудова соціальної інфраструктури на селі, підвищення доходів сільського населення.</a:t>
          </a:r>
          <a:endParaRPr lang="uk-UA" sz="2000" b="1" dirty="0">
            <a:solidFill>
              <a:schemeClr val="tx1"/>
            </a:solidFill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gm:t>
    </dgm:pt>
    <dgm:pt modelId="{A050EBAF-0B8F-4B8D-A774-6A13C20687AE}" type="parTrans" cxnId="{CC0A3593-1648-46EC-B278-D9B3D531FCC7}">
      <dgm:prSet/>
      <dgm:spPr/>
      <dgm:t>
        <a:bodyPr/>
        <a:lstStyle/>
        <a:p>
          <a:endParaRPr lang="uk-UA"/>
        </a:p>
      </dgm:t>
    </dgm:pt>
    <dgm:pt modelId="{362DC743-8D2B-4F3A-8AB1-EB51BDF988A7}" type="sibTrans" cxnId="{CC0A3593-1648-46EC-B278-D9B3D531FCC7}">
      <dgm:prSet/>
      <dgm:spPr/>
      <dgm:t>
        <a:bodyPr/>
        <a:lstStyle/>
        <a:p>
          <a:endParaRPr lang="uk-UA"/>
        </a:p>
      </dgm:t>
    </dgm:pt>
    <dgm:pt modelId="{6A92118F-2E3D-4F55-8D73-64699A7AF6F9}" type="pres">
      <dgm:prSet presAssocID="{CB6932C3-9F7B-49DC-B5D3-A2AD6C8C6476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A0F7302F-505E-426F-908D-7E4AAC28BC76}" type="pres">
      <dgm:prSet presAssocID="{34CCE845-3CF1-49EC-87C0-B84AF7663165}" presName="composite" presStyleCnt="0"/>
      <dgm:spPr/>
    </dgm:pt>
    <dgm:pt modelId="{5800D516-C09F-46E8-AE61-E39AE05C294F}" type="pres">
      <dgm:prSet presAssocID="{34CCE845-3CF1-49EC-87C0-B84AF7663165}" presName="imgShp" presStyleLbl="fgImgPlace1" presStyleIdx="0" presStyleCnt="2" custScaleX="151472" custScaleY="137006" custLinFactY="72647" custLinFactNeighborX="-16817" custLinFactNeighborY="10000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</dgm:pt>
    <dgm:pt modelId="{73DD1228-E89F-4A4B-88D5-4FD619A5F4BE}" type="pres">
      <dgm:prSet presAssocID="{34CCE845-3CF1-49EC-87C0-B84AF7663165}" presName="txShp" presStyleLbl="node1" presStyleIdx="0" presStyleCnt="2" custScaleX="110406" custScaleY="113373" custLinFactY="79222" custLinFactNeighborX="7053" custLinFactNeighborY="1000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5C525F7-498D-435D-B69D-5ED04843E275}" type="pres">
      <dgm:prSet presAssocID="{362DC743-8D2B-4F3A-8AB1-EB51BDF988A7}" presName="spacing" presStyleCnt="0"/>
      <dgm:spPr/>
    </dgm:pt>
    <dgm:pt modelId="{3A994529-2162-4AFF-B9FA-91579A373261}" type="pres">
      <dgm:prSet presAssocID="{C4DD29B5-239B-42AE-8E20-ADF72DB34A68}" presName="composite" presStyleCnt="0"/>
      <dgm:spPr/>
    </dgm:pt>
    <dgm:pt modelId="{C7FF751A-E6CA-4C2D-99B6-E4E7E313FCA2}" type="pres">
      <dgm:prSet presAssocID="{C4DD29B5-239B-42AE-8E20-ADF72DB34A68}" presName="imgShp" presStyleLbl="fgImgPlace1" presStyleIdx="1" presStyleCnt="2" custScaleX="147454" custScaleY="144095" custLinFactY="-35950" custLinFactNeighborX="-19169" custLinFactNeighborY="-100000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F2C5A956-3370-4AD1-8B03-00DCC8039691}" type="pres">
      <dgm:prSet presAssocID="{C4DD29B5-239B-42AE-8E20-ADF72DB34A68}" presName="txShp" presStyleLbl="node1" presStyleIdx="1" presStyleCnt="2" custScaleX="113362" custScaleY="131972" custLinFactY="-26059" custLinFactNeighborX="5405" custLinFactNeighborY="-1000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86D4013-3072-4C80-B68E-5B4A8B8FF62F}" type="presOf" srcId="{C4DD29B5-239B-42AE-8E20-ADF72DB34A68}" destId="{F2C5A956-3370-4AD1-8B03-00DCC8039691}" srcOrd="0" destOrd="0" presId="urn:microsoft.com/office/officeart/2005/8/layout/vList3"/>
    <dgm:cxn modelId="{CC0A3593-1648-46EC-B278-D9B3D531FCC7}" srcId="{CB6932C3-9F7B-49DC-B5D3-A2AD6C8C6476}" destId="{34CCE845-3CF1-49EC-87C0-B84AF7663165}" srcOrd="0" destOrd="0" parTransId="{A050EBAF-0B8F-4B8D-A774-6A13C20687AE}" sibTransId="{362DC743-8D2B-4F3A-8AB1-EB51BDF988A7}"/>
    <dgm:cxn modelId="{4F90DAD7-CC25-468F-BE21-4E9B077D151A}" srcId="{CB6932C3-9F7B-49DC-B5D3-A2AD6C8C6476}" destId="{C4DD29B5-239B-42AE-8E20-ADF72DB34A68}" srcOrd="1" destOrd="0" parTransId="{E1BED98F-F357-4E3B-B832-6A6240E825CC}" sibTransId="{05E01214-1693-4A88-BDC5-7ED4E7ABF60D}"/>
    <dgm:cxn modelId="{8436B79E-1C37-4EA8-A154-C97984845797}" type="presOf" srcId="{34CCE845-3CF1-49EC-87C0-B84AF7663165}" destId="{73DD1228-E89F-4A4B-88D5-4FD619A5F4BE}" srcOrd="0" destOrd="0" presId="urn:microsoft.com/office/officeart/2005/8/layout/vList3"/>
    <dgm:cxn modelId="{673F0165-49F7-4E53-8564-7D0CFD01C449}" type="presOf" srcId="{CB6932C3-9F7B-49DC-B5D3-A2AD6C8C6476}" destId="{6A92118F-2E3D-4F55-8D73-64699A7AF6F9}" srcOrd="0" destOrd="0" presId="urn:microsoft.com/office/officeart/2005/8/layout/vList3"/>
    <dgm:cxn modelId="{40690DC3-6123-4E6B-993B-8689259E05DA}" type="presParOf" srcId="{6A92118F-2E3D-4F55-8D73-64699A7AF6F9}" destId="{A0F7302F-505E-426F-908D-7E4AAC28BC76}" srcOrd="0" destOrd="0" presId="urn:microsoft.com/office/officeart/2005/8/layout/vList3"/>
    <dgm:cxn modelId="{83F32A46-E793-4CA4-973D-E584FF1492E6}" type="presParOf" srcId="{A0F7302F-505E-426F-908D-7E4AAC28BC76}" destId="{5800D516-C09F-46E8-AE61-E39AE05C294F}" srcOrd="0" destOrd="0" presId="urn:microsoft.com/office/officeart/2005/8/layout/vList3"/>
    <dgm:cxn modelId="{3F65C623-0AA4-4961-930F-6C3D1ECA1F9F}" type="presParOf" srcId="{A0F7302F-505E-426F-908D-7E4AAC28BC76}" destId="{73DD1228-E89F-4A4B-88D5-4FD619A5F4BE}" srcOrd="1" destOrd="0" presId="urn:microsoft.com/office/officeart/2005/8/layout/vList3"/>
    <dgm:cxn modelId="{784EEDB3-4889-481E-A662-F4CBEC4797C6}" type="presParOf" srcId="{6A92118F-2E3D-4F55-8D73-64699A7AF6F9}" destId="{B5C525F7-498D-435D-B69D-5ED04843E275}" srcOrd="1" destOrd="0" presId="urn:microsoft.com/office/officeart/2005/8/layout/vList3"/>
    <dgm:cxn modelId="{144A921A-1D94-474C-929B-4F574C7D82AD}" type="presParOf" srcId="{6A92118F-2E3D-4F55-8D73-64699A7AF6F9}" destId="{3A994529-2162-4AFF-B9FA-91579A373261}" srcOrd="2" destOrd="0" presId="urn:microsoft.com/office/officeart/2005/8/layout/vList3"/>
    <dgm:cxn modelId="{DB8502E4-8C4E-4C2C-BBA7-DFE181B7551D}" type="presParOf" srcId="{3A994529-2162-4AFF-B9FA-91579A373261}" destId="{C7FF751A-E6CA-4C2D-99B6-E4E7E313FCA2}" srcOrd="0" destOrd="0" presId="urn:microsoft.com/office/officeart/2005/8/layout/vList3"/>
    <dgm:cxn modelId="{F4E3A313-DBA7-4D33-8079-72058DD5F87B}" type="presParOf" srcId="{3A994529-2162-4AFF-B9FA-91579A373261}" destId="{F2C5A956-3370-4AD1-8B03-00DCC8039691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677343-2D9B-450E-B148-0798F71DEBAA}" type="doc">
      <dgm:prSet loTypeId="urn:microsoft.com/office/officeart/2005/8/layout/hierarchy3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E0F29FC-BC6D-431D-9169-2FF60388B165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rgbClr val="FF5050"/>
        </a:solidFill>
      </dgm:spPr>
      <dgm:t>
        <a:bodyPr/>
        <a:lstStyle/>
        <a:p>
          <a:pPr algn="r">
            <a:lnSpc>
              <a:spcPct val="100000"/>
            </a:lnSpc>
            <a:spcAft>
              <a:spcPts val="0"/>
            </a:spcAft>
          </a:pPr>
          <a:r>
            <a:rPr lang="uk-UA" sz="2000" i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Пряма державна </a:t>
          </a:r>
        </a:p>
        <a:p>
          <a:pPr algn="r">
            <a:lnSpc>
              <a:spcPct val="100000"/>
            </a:lnSpc>
            <a:spcAft>
              <a:spcPts val="0"/>
            </a:spcAft>
          </a:pPr>
          <a:r>
            <a:rPr lang="uk-UA" sz="2000" i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підтримка</a:t>
          </a:r>
          <a:endParaRPr lang="uk-UA" sz="2000" i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gm:t>
    </dgm:pt>
    <dgm:pt modelId="{74B84F50-D024-477E-8CB4-D5F63766A143}" type="parTrans" cxnId="{E344CBA9-2A5C-4CFD-B445-32823335A6C3}">
      <dgm:prSet/>
      <dgm:spPr/>
      <dgm:t>
        <a:bodyPr/>
        <a:lstStyle/>
        <a:p>
          <a:endParaRPr lang="uk-UA"/>
        </a:p>
      </dgm:t>
    </dgm:pt>
    <dgm:pt modelId="{20F4DA62-86B1-4401-8319-A72368AAF6EE}" type="sibTrans" cxnId="{E344CBA9-2A5C-4CFD-B445-32823335A6C3}">
      <dgm:prSet/>
      <dgm:spPr/>
      <dgm:t>
        <a:bodyPr/>
        <a:lstStyle/>
        <a:p>
          <a:endParaRPr lang="uk-UA"/>
        </a:p>
      </dgm:t>
    </dgm:pt>
    <dgm:pt modelId="{F273857F-2013-4565-B20D-F28B1571F75A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FFF00"/>
        </a:solidFill>
      </dgm:spPr>
      <dgm:t>
        <a:bodyPr/>
        <a:lstStyle/>
        <a:p>
          <a:r>
            <a:rPr lang="uk-UA" sz="1800" b="1" dirty="0" smtClean="0"/>
            <a:t>"Надання кредитів фермерським господарствам"</a:t>
          </a:r>
          <a:endParaRPr lang="uk-UA" sz="1800" dirty="0"/>
        </a:p>
      </dgm:t>
    </dgm:pt>
    <dgm:pt modelId="{B0C3872E-E58B-4E87-86AB-95101AF0275A}" type="parTrans" cxnId="{3F27C3BC-44A4-45BC-B705-173BCF53D79B}">
      <dgm:prSet/>
      <dgm:spPr/>
      <dgm:t>
        <a:bodyPr/>
        <a:lstStyle/>
        <a:p>
          <a:endParaRPr lang="uk-UA"/>
        </a:p>
      </dgm:t>
    </dgm:pt>
    <dgm:pt modelId="{447F1794-8EF6-4BEF-8CDB-C0EAB36A4141}" type="sibTrans" cxnId="{3F27C3BC-44A4-45BC-B705-173BCF53D79B}">
      <dgm:prSet/>
      <dgm:spPr/>
      <dgm:t>
        <a:bodyPr/>
        <a:lstStyle/>
        <a:p>
          <a:endParaRPr lang="uk-UA"/>
        </a:p>
      </dgm:t>
    </dgm:pt>
    <dgm:pt modelId="{F6584CFA-4919-4363-9EC4-BB464C9AE35D}">
      <dgm:prSet phldrT="[Текст]" custT="1"/>
      <dgm:spPr>
        <a:solidFill>
          <a:srgbClr val="00B0F0">
            <a:alpha val="72157"/>
          </a:srgbClr>
        </a:solidFill>
      </dgm:spPr>
      <dgm:t>
        <a:bodyPr/>
        <a:lstStyle/>
        <a:p>
          <a:pPr algn="ctr"/>
          <a:r>
            <a:rPr lang="uk-UA" sz="1800" b="1" dirty="0" smtClean="0"/>
            <a:t>"Фінансова підтримка  заходів в агропромисловому комплексі шляхом здешевлення кредитів"</a:t>
          </a:r>
          <a:endParaRPr lang="uk-UA" sz="1800" dirty="0"/>
        </a:p>
      </dgm:t>
    </dgm:pt>
    <dgm:pt modelId="{95F08AF5-CC5C-4643-81A1-62249B3E0510}" type="parTrans" cxnId="{7B1A7977-E9D9-4C66-9495-950C997C619C}">
      <dgm:prSet/>
      <dgm:spPr/>
      <dgm:t>
        <a:bodyPr/>
        <a:lstStyle/>
        <a:p>
          <a:endParaRPr lang="uk-UA"/>
        </a:p>
      </dgm:t>
    </dgm:pt>
    <dgm:pt modelId="{E0FEA7F9-A31E-44A5-A485-D13F4B1EF612}" type="sibTrans" cxnId="{7B1A7977-E9D9-4C66-9495-950C997C619C}">
      <dgm:prSet/>
      <dgm:spPr/>
      <dgm:t>
        <a:bodyPr/>
        <a:lstStyle/>
        <a:p>
          <a:endParaRPr lang="uk-UA"/>
        </a:p>
      </dgm:t>
    </dgm:pt>
    <dgm:pt modelId="{A922AC74-20EE-4976-AA23-C4D5D31BAB32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rgbClr val="92D050"/>
        </a:solidFill>
      </dgm:spPr>
      <dgm:t>
        <a:bodyPr/>
        <a:lstStyle/>
        <a:p>
          <a:pPr algn="r"/>
          <a:r>
            <a:rPr lang="uk-UA" sz="23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Міжнародна допомога</a:t>
          </a:r>
          <a:endParaRPr lang="uk-UA" sz="23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gm:t>
    </dgm:pt>
    <dgm:pt modelId="{CC4FE286-8D4C-4CF1-BBC5-D5CE73968302}" type="parTrans" cxnId="{94C0BAD7-8ACD-4E99-A7E0-3D633315B522}">
      <dgm:prSet/>
      <dgm:spPr/>
      <dgm:t>
        <a:bodyPr/>
        <a:lstStyle/>
        <a:p>
          <a:endParaRPr lang="uk-UA"/>
        </a:p>
      </dgm:t>
    </dgm:pt>
    <dgm:pt modelId="{72D29C6C-8166-463D-BE0C-FEBE5AEEF4B1}" type="sibTrans" cxnId="{94C0BAD7-8ACD-4E99-A7E0-3D633315B522}">
      <dgm:prSet/>
      <dgm:spPr/>
      <dgm:t>
        <a:bodyPr/>
        <a:lstStyle/>
        <a:p>
          <a:endParaRPr lang="uk-UA"/>
        </a:p>
      </dgm:t>
    </dgm:pt>
    <dgm:pt modelId="{E0E600B7-F167-443E-AF66-43A636A337AE}">
      <dgm:prSet phldrT="[Текст]" custT="1"/>
      <dgm:spPr>
        <a:solidFill>
          <a:srgbClr val="00FF99">
            <a:alpha val="89804"/>
          </a:srgbClr>
        </a:solidFill>
      </dgm:spPr>
      <dgm:t>
        <a:bodyPr/>
        <a:lstStyle/>
        <a:p>
          <a:r>
            <a:rPr lang="uk-UA" sz="1600" b="1" dirty="0" smtClean="0"/>
            <a:t>Європейський банк реконструкції та розвитку (Євробанк, ЄБРР)</a:t>
          </a:r>
          <a:endParaRPr lang="uk-UA" sz="1600" dirty="0"/>
        </a:p>
      </dgm:t>
    </dgm:pt>
    <dgm:pt modelId="{123D7245-6C77-436E-8392-F0C548E861E3}" type="parTrans" cxnId="{5D9E6779-D02E-40FF-AC8D-1AC6B96123A9}">
      <dgm:prSet/>
      <dgm:spPr/>
      <dgm:t>
        <a:bodyPr/>
        <a:lstStyle/>
        <a:p>
          <a:endParaRPr lang="uk-UA"/>
        </a:p>
      </dgm:t>
    </dgm:pt>
    <dgm:pt modelId="{A78A18A6-9C3F-4E64-AB4A-4FF72CCB9D01}" type="sibTrans" cxnId="{5D9E6779-D02E-40FF-AC8D-1AC6B96123A9}">
      <dgm:prSet/>
      <dgm:spPr/>
      <dgm:t>
        <a:bodyPr/>
        <a:lstStyle/>
        <a:p>
          <a:endParaRPr lang="uk-UA"/>
        </a:p>
      </dgm:t>
    </dgm:pt>
    <dgm:pt modelId="{C4EBFCC2-3797-4CBE-9E17-FC73C98896F3}">
      <dgm:prSet/>
      <dgm:spPr>
        <a:solidFill>
          <a:srgbClr val="FF99FF">
            <a:alpha val="89804"/>
          </a:srgbClr>
        </a:solidFill>
      </dgm:spPr>
      <dgm:t>
        <a:bodyPr/>
        <a:lstStyle/>
        <a:p>
          <a:r>
            <a:rPr lang="uk-UA" b="1" dirty="0" smtClean="0"/>
            <a:t>Український проект бізнес-розвитку плодоовочівництва (УПБРП) за сприяння Міністерства закордонних справ, торгівлі і розвитку Канади (МЗСТР) та MEDA </a:t>
          </a:r>
          <a:endParaRPr lang="uk-UA" b="1" dirty="0"/>
        </a:p>
      </dgm:t>
    </dgm:pt>
    <dgm:pt modelId="{DECF663E-5C72-4DA9-94FC-A060AD37FEAC}" type="parTrans" cxnId="{E4AED88D-D15E-436F-915D-CFA5E3B02972}">
      <dgm:prSet/>
      <dgm:spPr/>
      <dgm:t>
        <a:bodyPr/>
        <a:lstStyle/>
        <a:p>
          <a:endParaRPr lang="uk-UA"/>
        </a:p>
      </dgm:t>
    </dgm:pt>
    <dgm:pt modelId="{4BE66030-8228-476E-8EF0-0440EDDF0F58}" type="sibTrans" cxnId="{E4AED88D-D15E-436F-915D-CFA5E3B02972}">
      <dgm:prSet/>
      <dgm:spPr/>
      <dgm:t>
        <a:bodyPr/>
        <a:lstStyle/>
        <a:p>
          <a:endParaRPr lang="uk-UA"/>
        </a:p>
      </dgm:t>
    </dgm:pt>
    <dgm:pt modelId="{8EDAB2DB-D628-45AB-BC7F-9E3EAAF71B5B}" type="pres">
      <dgm:prSet presAssocID="{AA677343-2D9B-450E-B148-0798F71DEBA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B757FC9C-7C96-45CB-A15E-3911A9B6DF5F}" type="pres">
      <dgm:prSet presAssocID="{BE0F29FC-BC6D-431D-9169-2FF60388B165}" presName="root" presStyleCnt="0"/>
      <dgm:spPr/>
    </dgm:pt>
    <dgm:pt modelId="{1D2C28D9-32C6-4AED-B64E-9F4847BA4C3B}" type="pres">
      <dgm:prSet presAssocID="{BE0F29FC-BC6D-431D-9169-2FF60388B165}" presName="rootComposite" presStyleCnt="0"/>
      <dgm:spPr/>
    </dgm:pt>
    <dgm:pt modelId="{BB36518A-EF0F-47DC-B279-52CB926B55FA}" type="pres">
      <dgm:prSet presAssocID="{BE0F29FC-BC6D-431D-9169-2FF60388B165}" presName="rootText" presStyleLbl="node1" presStyleIdx="0" presStyleCnt="2" custScaleX="274104" custScaleY="203859" custLinFactNeighborX="22339" custLinFactNeighborY="-25270"/>
      <dgm:spPr/>
      <dgm:t>
        <a:bodyPr/>
        <a:lstStyle/>
        <a:p>
          <a:endParaRPr lang="uk-UA"/>
        </a:p>
      </dgm:t>
    </dgm:pt>
    <dgm:pt modelId="{C05C18DD-41D1-4291-A9CD-337501D2514E}" type="pres">
      <dgm:prSet presAssocID="{BE0F29FC-BC6D-431D-9169-2FF60388B165}" presName="rootConnector" presStyleLbl="node1" presStyleIdx="0" presStyleCnt="2"/>
      <dgm:spPr/>
      <dgm:t>
        <a:bodyPr/>
        <a:lstStyle/>
        <a:p>
          <a:endParaRPr lang="uk-UA"/>
        </a:p>
      </dgm:t>
    </dgm:pt>
    <dgm:pt modelId="{506313AB-BE5F-415A-AFDC-702ABF126B7E}" type="pres">
      <dgm:prSet presAssocID="{BE0F29FC-BC6D-431D-9169-2FF60388B165}" presName="childShape" presStyleCnt="0"/>
      <dgm:spPr/>
    </dgm:pt>
    <dgm:pt modelId="{CBE1B136-E704-4983-B8AF-1963BF77C4DC}" type="pres">
      <dgm:prSet presAssocID="{B0C3872E-E58B-4E87-86AB-95101AF0275A}" presName="Name13" presStyleLbl="parChTrans1D2" presStyleIdx="0" presStyleCnt="4"/>
      <dgm:spPr/>
      <dgm:t>
        <a:bodyPr/>
        <a:lstStyle/>
        <a:p>
          <a:endParaRPr lang="uk-UA"/>
        </a:p>
      </dgm:t>
    </dgm:pt>
    <dgm:pt modelId="{C9E71D6A-C8D5-4CDE-A85C-DA2956C3386F}" type="pres">
      <dgm:prSet presAssocID="{F273857F-2013-4565-B20D-F28B1571F75A}" presName="childText" presStyleLbl="bgAcc1" presStyleIdx="0" presStyleCnt="4" custScaleX="318555" custScaleY="155155" custLinFactNeighborX="13177" custLinFactNeighborY="-2657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BF2758F-D2C6-4180-93E5-26533221EB71}" type="pres">
      <dgm:prSet presAssocID="{95F08AF5-CC5C-4643-81A1-62249B3E0510}" presName="Name13" presStyleLbl="parChTrans1D2" presStyleIdx="1" presStyleCnt="4"/>
      <dgm:spPr/>
      <dgm:t>
        <a:bodyPr/>
        <a:lstStyle/>
        <a:p>
          <a:endParaRPr lang="uk-UA"/>
        </a:p>
      </dgm:t>
    </dgm:pt>
    <dgm:pt modelId="{C10BD851-FC0C-47EC-98BE-BCC0608FFF02}" type="pres">
      <dgm:prSet presAssocID="{F6584CFA-4919-4363-9EC4-BB464C9AE35D}" presName="childText" presStyleLbl="bgAcc1" presStyleIdx="1" presStyleCnt="4" custScaleX="337531" custScaleY="229414" custLinFactNeighborX="16542" custLinFactNeighborY="-688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447FBC2-06B8-454F-9F12-DA6E5F9C298F}" type="pres">
      <dgm:prSet presAssocID="{A922AC74-20EE-4976-AA23-C4D5D31BAB32}" presName="root" presStyleCnt="0"/>
      <dgm:spPr/>
    </dgm:pt>
    <dgm:pt modelId="{DBE7D5D4-8D41-4B25-9D32-64A5C8DD19D7}" type="pres">
      <dgm:prSet presAssocID="{A922AC74-20EE-4976-AA23-C4D5D31BAB32}" presName="rootComposite" presStyleCnt="0"/>
      <dgm:spPr/>
    </dgm:pt>
    <dgm:pt modelId="{CA8FB482-4550-4C7F-96EF-23EC28A378AC}" type="pres">
      <dgm:prSet presAssocID="{A922AC74-20EE-4976-AA23-C4D5D31BAB32}" presName="rootText" presStyleLbl="node1" presStyleIdx="1" presStyleCnt="2" custScaleX="336242" custScaleY="203997" custLinFactNeighborX="17413" custLinFactNeighborY="-41953"/>
      <dgm:spPr/>
      <dgm:t>
        <a:bodyPr/>
        <a:lstStyle/>
        <a:p>
          <a:endParaRPr lang="uk-UA"/>
        </a:p>
      </dgm:t>
    </dgm:pt>
    <dgm:pt modelId="{66414D8F-B415-4198-9A64-7381DC47C9F4}" type="pres">
      <dgm:prSet presAssocID="{A922AC74-20EE-4976-AA23-C4D5D31BAB32}" presName="rootConnector" presStyleLbl="node1" presStyleIdx="1" presStyleCnt="2"/>
      <dgm:spPr/>
      <dgm:t>
        <a:bodyPr/>
        <a:lstStyle/>
        <a:p>
          <a:endParaRPr lang="uk-UA"/>
        </a:p>
      </dgm:t>
    </dgm:pt>
    <dgm:pt modelId="{12CD9C48-D477-42C6-988A-8E52D79AAFFD}" type="pres">
      <dgm:prSet presAssocID="{A922AC74-20EE-4976-AA23-C4D5D31BAB32}" presName="childShape" presStyleCnt="0"/>
      <dgm:spPr/>
    </dgm:pt>
    <dgm:pt modelId="{E9EAF97D-A9C7-4479-BCB3-A23363A56A1D}" type="pres">
      <dgm:prSet presAssocID="{123D7245-6C77-436E-8392-F0C548E861E3}" presName="Name13" presStyleLbl="parChTrans1D2" presStyleIdx="2" presStyleCnt="4"/>
      <dgm:spPr/>
      <dgm:t>
        <a:bodyPr/>
        <a:lstStyle/>
        <a:p>
          <a:endParaRPr lang="uk-UA"/>
        </a:p>
      </dgm:t>
    </dgm:pt>
    <dgm:pt modelId="{F02CA35F-7D78-4EE6-8150-49BB4767ACA2}" type="pres">
      <dgm:prSet presAssocID="{E0E600B7-F167-443E-AF66-43A636A337AE}" presName="childText" presStyleLbl="bgAcc1" presStyleIdx="2" presStyleCnt="4" custScaleX="346871" custScaleY="129450" custLinFactNeighborX="52203" custLinFactNeighborY="1432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9D8D085-F702-496A-A6A2-AEE515250294}" type="pres">
      <dgm:prSet presAssocID="{DECF663E-5C72-4DA9-94FC-A060AD37FEAC}" presName="Name13" presStyleLbl="parChTrans1D2" presStyleIdx="3" presStyleCnt="4"/>
      <dgm:spPr/>
      <dgm:t>
        <a:bodyPr/>
        <a:lstStyle/>
        <a:p>
          <a:endParaRPr lang="uk-UA"/>
        </a:p>
      </dgm:t>
    </dgm:pt>
    <dgm:pt modelId="{ED113663-D026-41F2-930F-E9F493E992DF}" type="pres">
      <dgm:prSet presAssocID="{C4EBFCC2-3797-4CBE-9E17-FC73C98896F3}" presName="childText" presStyleLbl="bgAcc1" presStyleIdx="3" presStyleCnt="4" custScaleX="375308" custScaleY="181108" custLinFactNeighborX="10929" custLinFactNeighborY="9489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4AED88D-D15E-436F-915D-CFA5E3B02972}" srcId="{A922AC74-20EE-4976-AA23-C4D5D31BAB32}" destId="{C4EBFCC2-3797-4CBE-9E17-FC73C98896F3}" srcOrd="1" destOrd="0" parTransId="{DECF663E-5C72-4DA9-94FC-A060AD37FEAC}" sibTransId="{4BE66030-8228-476E-8EF0-0440EDDF0F58}"/>
    <dgm:cxn modelId="{32E8047F-B382-477F-934F-8DA53804E312}" type="presOf" srcId="{E0E600B7-F167-443E-AF66-43A636A337AE}" destId="{F02CA35F-7D78-4EE6-8150-49BB4767ACA2}" srcOrd="0" destOrd="0" presId="urn:microsoft.com/office/officeart/2005/8/layout/hierarchy3"/>
    <dgm:cxn modelId="{A52AF2DC-899F-4AF7-95ED-855B0463FC7E}" type="presOf" srcId="{F273857F-2013-4565-B20D-F28B1571F75A}" destId="{C9E71D6A-C8D5-4CDE-A85C-DA2956C3386F}" srcOrd="0" destOrd="0" presId="urn:microsoft.com/office/officeart/2005/8/layout/hierarchy3"/>
    <dgm:cxn modelId="{B39A1A38-DE22-4D8F-AF44-1CCB9F485CFE}" type="presOf" srcId="{BE0F29FC-BC6D-431D-9169-2FF60388B165}" destId="{C05C18DD-41D1-4291-A9CD-337501D2514E}" srcOrd="1" destOrd="0" presId="urn:microsoft.com/office/officeart/2005/8/layout/hierarchy3"/>
    <dgm:cxn modelId="{19038B82-2BA5-4EC2-BF8B-D904D1BCC13F}" type="presOf" srcId="{DECF663E-5C72-4DA9-94FC-A060AD37FEAC}" destId="{D9D8D085-F702-496A-A6A2-AEE515250294}" srcOrd="0" destOrd="0" presId="urn:microsoft.com/office/officeart/2005/8/layout/hierarchy3"/>
    <dgm:cxn modelId="{3F27C3BC-44A4-45BC-B705-173BCF53D79B}" srcId="{BE0F29FC-BC6D-431D-9169-2FF60388B165}" destId="{F273857F-2013-4565-B20D-F28B1571F75A}" srcOrd="0" destOrd="0" parTransId="{B0C3872E-E58B-4E87-86AB-95101AF0275A}" sibTransId="{447F1794-8EF6-4BEF-8CDB-C0EAB36A4141}"/>
    <dgm:cxn modelId="{5C298321-79AC-413D-A414-7692A8D5AA77}" type="presOf" srcId="{BE0F29FC-BC6D-431D-9169-2FF60388B165}" destId="{BB36518A-EF0F-47DC-B279-52CB926B55FA}" srcOrd="0" destOrd="0" presId="urn:microsoft.com/office/officeart/2005/8/layout/hierarchy3"/>
    <dgm:cxn modelId="{5D9E6779-D02E-40FF-AC8D-1AC6B96123A9}" srcId="{A922AC74-20EE-4976-AA23-C4D5D31BAB32}" destId="{E0E600B7-F167-443E-AF66-43A636A337AE}" srcOrd="0" destOrd="0" parTransId="{123D7245-6C77-436E-8392-F0C548E861E3}" sibTransId="{A78A18A6-9C3F-4E64-AB4A-4FF72CCB9D01}"/>
    <dgm:cxn modelId="{9B6EAE8B-8DE8-4F95-B3A1-622EBB43B2AE}" type="presOf" srcId="{A922AC74-20EE-4976-AA23-C4D5D31BAB32}" destId="{66414D8F-B415-4198-9A64-7381DC47C9F4}" srcOrd="1" destOrd="0" presId="urn:microsoft.com/office/officeart/2005/8/layout/hierarchy3"/>
    <dgm:cxn modelId="{E344CBA9-2A5C-4CFD-B445-32823335A6C3}" srcId="{AA677343-2D9B-450E-B148-0798F71DEBAA}" destId="{BE0F29FC-BC6D-431D-9169-2FF60388B165}" srcOrd="0" destOrd="0" parTransId="{74B84F50-D024-477E-8CB4-D5F63766A143}" sibTransId="{20F4DA62-86B1-4401-8319-A72368AAF6EE}"/>
    <dgm:cxn modelId="{64A7676C-850B-4FB3-A7A8-818D90819CBA}" type="presOf" srcId="{B0C3872E-E58B-4E87-86AB-95101AF0275A}" destId="{CBE1B136-E704-4983-B8AF-1963BF77C4DC}" srcOrd="0" destOrd="0" presId="urn:microsoft.com/office/officeart/2005/8/layout/hierarchy3"/>
    <dgm:cxn modelId="{7B1A7977-E9D9-4C66-9495-950C997C619C}" srcId="{BE0F29FC-BC6D-431D-9169-2FF60388B165}" destId="{F6584CFA-4919-4363-9EC4-BB464C9AE35D}" srcOrd="1" destOrd="0" parTransId="{95F08AF5-CC5C-4643-81A1-62249B3E0510}" sibTransId="{E0FEA7F9-A31E-44A5-A485-D13F4B1EF612}"/>
    <dgm:cxn modelId="{94C0BAD7-8ACD-4E99-A7E0-3D633315B522}" srcId="{AA677343-2D9B-450E-B148-0798F71DEBAA}" destId="{A922AC74-20EE-4976-AA23-C4D5D31BAB32}" srcOrd="1" destOrd="0" parTransId="{CC4FE286-8D4C-4CF1-BBC5-D5CE73968302}" sibTransId="{72D29C6C-8166-463D-BE0C-FEBE5AEEF4B1}"/>
    <dgm:cxn modelId="{4FC3A602-879B-452D-AF5C-B6978A476F8C}" type="presOf" srcId="{95F08AF5-CC5C-4643-81A1-62249B3E0510}" destId="{4BF2758F-D2C6-4180-93E5-26533221EB71}" srcOrd="0" destOrd="0" presId="urn:microsoft.com/office/officeart/2005/8/layout/hierarchy3"/>
    <dgm:cxn modelId="{A79B6D41-AE7D-4EF9-AFE4-2A6825E9ED54}" type="presOf" srcId="{A922AC74-20EE-4976-AA23-C4D5D31BAB32}" destId="{CA8FB482-4550-4C7F-96EF-23EC28A378AC}" srcOrd="0" destOrd="0" presId="urn:microsoft.com/office/officeart/2005/8/layout/hierarchy3"/>
    <dgm:cxn modelId="{70084A65-4501-40C1-AED0-7541973A2769}" type="presOf" srcId="{C4EBFCC2-3797-4CBE-9E17-FC73C98896F3}" destId="{ED113663-D026-41F2-930F-E9F493E992DF}" srcOrd="0" destOrd="0" presId="urn:microsoft.com/office/officeart/2005/8/layout/hierarchy3"/>
    <dgm:cxn modelId="{410139EC-E716-42EE-9254-81F58A36F0EE}" type="presOf" srcId="{123D7245-6C77-436E-8392-F0C548E861E3}" destId="{E9EAF97D-A9C7-4479-BCB3-A23363A56A1D}" srcOrd="0" destOrd="0" presId="urn:microsoft.com/office/officeart/2005/8/layout/hierarchy3"/>
    <dgm:cxn modelId="{A7595674-6A00-4ACD-AF5E-E4C176699305}" type="presOf" srcId="{F6584CFA-4919-4363-9EC4-BB464C9AE35D}" destId="{C10BD851-FC0C-47EC-98BE-BCC0608FFF02}" srcOrd="0" destOrd="0" presId="urn:microsoft.com/office/officeart/2005/8/layout/hierarchy3"/>
    <dgm:cxn modelId="{B02F4C26-C4C6-47FF-AFCB-2995A289030E}" type="presOf" srcId="{AA677343-2D9B-450E-B148-0798F71DEBAA}" destId="{8EDAB2DB-D628-45AB-BC7F-9E3EAAF71B5B}" srcOrd="0" destOrd="0" presId="urn:microsoft.com/office/officeart/2005/8/layout/hierarchy3"/>
    <dgm:cxn modelId="{3A17EB0A-6656-4B83-AE38-A8E543FDBB75}" type="presParOf" srcId="{8EDAB2DB-D628-45AB-BC7F-9E3EAAF71B5B}" destId="{B757FC9C-7C96-45CB-A15E-3911A9B6DF5F}" srcOrd="0" destOrd="0" presId="urn:microsoft.com/office/officeart/2005/8/layout/hierarchy3"/>
    <dgm:cxn modelId="{3247B17C-32B3-49CF-BE0B-30FC88AA9BF2}" type="presParOf" srcId="{B757FC9C-7C96-45CB-A15E-3911A9B6DF5F}" destId="{1D2C28D9-32C6-4AED-B64E-9F4847BA4C3B}" srcOrd="0" destOrd="0" presId="urn:microsoft.com/office/officeart/2005/8/layout/hierarchy3"/>
    <dgm:cxn modelId="{64A8185B-9C92-4675-9638-C532F49FB169}" type="presParOf" srcId="{1D2C28D9-32C6-4AED-B64E-9F4847BA4C3B}" destId="{BB36518A-EF0F-47DC-B279-52CB926B55FA}" srcOrd="0" destOrd="0" presId="urn:microsoft.com/office/officeart/2005/8/layout/hierarchy3"/>
    <dgm:cxn modelId="{4189AE87-CAAF-4960-B84E-4825643F7264}" type="presParOf" srcId="{1D2C28D9-32C6-4AED-B64E-9F4847BA4C3B}" destId="{C05C18DD-41D1-4291-A9CD-337501D2514E}" srcOrd="1" destOrd="0" presId="urn:microsoft.com/office/officeart/2005/8/layout/hierarchy3"/>
    <dgm:cxn modelId="{16A5C8A5-9429-47CF-A358-FC30562147A5}" type="presParOf" srcId="{B757FC9C-7C96-45CB-A15E-3911A9B6DF5F}" destId="{506313AB-BE5F-415A-AFDC-702ABF126B7E}" srcOrd="1" destOrd="0" presId="urn:microsoft.com/office/officeart/2005/8/layout/hierarchy3"/>
    <dgm:cxn modelId="{ED18FB3F-C3D4-48C0-BB1A-9BF1B6FD5013}" type="presParOf" srcId="{506313AB-BE5F-415A-AFDC-702ABF126B7E}" destId="{CBE1B136-E704-4983-B8AF-1963BF77C4DC}" srcOrd="0" destOrd="0" presId="urn:microsoft.com/office/officeart/2005/8/layout/hierarchy3"/>
    <dgm:cxn modelId="{B209693C-60EF-4E44-B218-BC7E4DB919E9}" type="presParOf" srcId="{506313AB-BE5F-415A-AFDC-702ABF126B7E}" destId="{C9E71D6A-C8D5-4CDE-A85C-DA2956C3386F}" srcOrd="1" destOrd="0" presId="urn:microsoft.com/office/officeart/2005/8/layout/hierarchy3"/>
    <dgm:cxn modelId="{411856C3-9EFB-49D7-B4F2-E8716537F3B2}" type="presParOf" srcId="{506313AB-BE5F-415A-AFDC-702ABF126B7E}" destId="{4BF2758F-D2C6-4180-93E5-26533221EB71}" srcOrd="2" destOrd="0" presId="urn:microsoft.com/office/officeart/2005/8/layout/hierarchy3"/>
    <dgm:cxn modelId="{D95EA9F9-2412-4309-A36D-11B63C34CD1F}" type="presParOf" srcId="{506313AB-BE5F-415A-AFDC-702ABF126B7E}" destId="{C10BD851-FC0C-47EC-98BE-BCC0608FFF02}" srcOrd="3" destOrd="0" presId="urn:microsoft.com/office/officeart/2005/8/layout/hierarchy3"/>
    <dgm:cxn modelId="{1F844F0C-8C07-4B5F-91C7-B7D2BEC535D5}" type="presParOf" srcId="{8EDAB2DB-D628-45AB-BC7F-9E3EAAF71B5B}" destId="{3447FBC2-06B8-454F-9F12-DA6E5F9C298F}" srcOrd="1" destOrd="0" presId="urn:microsoft.com/office/officeart/2005/8/layout/hierarchy3"/>
    <dgm:cxn modelId="{4E648DF9-DB38-4AB7-BCD9-6C27AE73AA92}" type="presParOf" srcId="{3447FBC2-06B8-454F-9F12-DA6E5F9C298F}" destId="{DBE7D5D4-8D41-4B25-9D32-64A5C8DD19D7}" srcOrd="0" destOrd="0" presId="urn:microsoft.com/office/officeart/2005/8/layout/hierarchy3"/>
    <dgm:cxn modelId="{0F4048EA-C212-4A94-AB21-782D5EDF5E9D}" type="presParOf" srcId="{DBE7D5D4-8D41-4B25-9D32-64A5C8DD19D7}" destId="{CA8FB482-4550-4C7F-96EF-23EC28A378AC}" srcOrd="0" destOrd="0" presId="urn:microsoft.com/office/officeart/2005/8/layout/hierarchy3"/>
    <dgm:cxn modelId="{6E89E2F0-5408-403C-9434-5FE7F88483C0}" type="presParOf" srcId="{DBE7D5D4-8D41-4B25-9D32-64A5C8DD19D7}" destId="{66414D8F-B415-4198-9A64-7381DC47C9F4}" srcOrd="1" destOrd="0" presId="urn:microsoft.com/office/officeart/2005/8/layout/hierarchy3"/>
    <dgm:cxn modelId="{736DC30F-9AD0-464E-B2AA-C8106669119B}" type="presParOf" srcId="{3447FBC2-06B8-454F-9F12-DA6E5F9C298F}" destId="{12CD9C48-D477-42C6-988A-8E52D79AAFFD}" srcOrd="1" destOrd="0" presId="urn:microsoft.com/office/officeart/2005/8/layout/hierarchy3"/>
    <dgm:cxn modelId="{B8C8E90E-5AA8-4815-82E9-416F3FC79EBE}" type="presParOf" srcId="{12CD9C48-D477-42C6-988A-8E52D79AAFFD}" destId="{E9EAF97D-A9C7-4479-BCB3-A23363A56A1D}" srcOrd="0" destOrd="0" presId="urn:microsoft.com/office/officeart/2005/8/layout/hierarchy3"/>
    <dgm:cxn modelId="{EBCA0491-7923-428F-B013-2794B99334AA}" type="presParOf" srcId="{12CD9C48-D477-42C6-988A-8E52D79AAFFD}" destId="{F02CA35F-7D78-4EE6-8150-49BB4767ACA2}" srcOrd="1" destOrd="0" presId="urn:microsoft.com/office/officeart/2005/8/layout/hierarchy3"/>
    <dgm:cxn modelId="{D2C7F188-DA16-4BD3-BBC8-2EF827421B81}" type="presParOf" srcId="{12CD9C48-D477-42C6-988A-8E52D79AAFFD}" destId="{D9D8D085-F702-496A-A6A2-AEE515250294}" srcOrd="2" destOrd="0" presId="urn:microsoft.com/office/officeart/2005/8/layout/hierarchy3"/>
    <dgm:cxn modelId="{7FDCCEE6-A2EA-4F5F-AD92-CE2AA5520749}" type="presParOf" srcId="{12CD9C48-D477-42C6-988A-8E52D79AAFFD}" destId="{ED113663-D026-41F2-930F-E9F493E992DF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D1228-E89F-4A4B-88D5-4FD619A5F4BE}">
      <dsp:nvSpPr>
        <dsp:cNvPr id="0" name=""/>
        <dsp:cNvSpPr/>
      </dsp:nvSpPr>
      <dsp:spPr>
        <a:xfrm rot="10800000">
          <a:off x="1825346" y="2919178"/>
          <a:ext cx="5635122" cy="1730801"/>
        </a:xfrm>
        <a:prstGeom prst="homePlate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673207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Розбудова соціальної інфраструктури на селі, підвищення доходів сільського населення.</a:t>
          </a:r>
          <a:endParaRPr lang="uk-UA" sz="2000" b="1" kern="1200" dirty="0">
            <a:solidFill>
              <a:schemeClr val="tx1"/>
            </a:solidFill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sp:txBody>
      <dsp:txXfrm rot="10800000">
        <a:off x="2258046" y="2919178"/>
        <a:ext cx="5202422" cy="1730801"/>
      </dsp:txXfrm>
    </dsp:sp>
    <dsp:sp modelId="{5800D516-C09F-46E8-AE61-E39AE05C294F}">
      <dsp:nvSpPr>
        <dsp:cNvPr id="0" name=""/>
        <dsp:cNvSpPr/>
      </dsp:nvSpPr>
      <dsp:spPr>
        <a:xfrm>
          <a:off x="317968" y="2638405"/>
          <a:ext cx="2312436" cy="2091592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2C5A956-3370-4AD1-8B03-00DCC8039691}">
      <dsp:nvSpPr>
        <dsp:cNvPr id="0" name=""/>
        <dsp:cNvSpPr/>
      </dsp:nvSpPr>
      <dsp:spPr>
        <a:xfrm rot="10800000">
          <a:off x="1612742" y="718075"/>
          <a:ext cx="5785997" cy="2014741"/>
        </a:xfrm>
        <a:prstGeom prst="homePlate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673207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err="1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Розвиток</a:t>
          </a:r>
          <a:r>
            <a:rPr lang="ru-RU" sz="2000" b="1" kern="1200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 малого і </a:t>
          </a:r>
          <a:r>
            <a:rPr lang="ru-RU" sz="2000" b="1" kern="1200" dirty="0" err="1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середнього</a:t>
          </a:r>
          <a:r>
            <a:rPr lang="ru-RU" sz="2000" b="1" kern="1200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підприємництва</a:t>
          </a:r>
          <a:r>
            <a:rPr lang="ru-RU" sz="2000" b="1" kern="1200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 в </a:t>
          </a:r>
          <a:r>
            <a:rPr lang="ru-RU" sz="2000" b="1" kern="1200" dirty="0" err="1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сільській</a:t>
          </a:r>
          <a:r>
            <a:rPr lang="ru-RU" sz="2000" b="1" kern="1200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місцевості</a:t>
          </a:r>
          <a:r>
            <a:rPr lang="ru-RU" sz="2000" b="1" kern="1200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Волинської</a:t>
          </a:r>
          <a:r>
            <a:rPr lang="ru-RU" sz="2000" b="1" kern="1200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області</a:t>
          </a:r>
          <a:r>
            <a:rPr lang="ru-RU" sz="2000" b="1" kern="120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 .</a:t>
          </a:r>
          <a:endParaRPr lang="uk-UA" sz="2000" kern="1200" dirty="0"/>
        </a:p>
      </dsp:txBody>
      <dsp:txXfrm rot="10800000">
        <a:off x="2116427" y="718075"/>
        <a:ext cx="5282312" cy="2014741"/>
      </dsp:txXfrm>
    </dsp:sp>
    <dsp:sp modelId="{C7FF751A-E6CA-4C2D-99B6-E4E7E313FCA2}">
      <dsp:nvSpPr>
        <dsp:cNvPr id="0" name=""/>
        <dsp:cNvSpPr/>
      </dsp:nvSpPr>
      <dsp:spPr>
        <a:xfrm>
          <a:off x="259678" y="474538"/>
          <a:ext cx="2251096" cy="2199816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36518A-EF0F-47DC-B279-52CB926B55FA}">
      <dsp:nvSpPr>
        <dsp:cNvPr id="0" name=""/>
        <dsp:cNvSpPr/>
      </dsp:nvSpPr>
      <dsp:spPr>
        <a:xfrm>
          <a:off x="295047" y="40921"/>
          <a:ext cx="3580056" cy="1331295"/>
        </a:xfrm>
        <a:prstGeom prst="roundRect">
          <a:avLst>
            <a:gd name="adj" fmla="val 10000"/>
          </a:avLst>
        </a:prstGeom>
        <a:solidFill>
          <a:srgbClr val="FF5050"/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2000" i="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Пряма державна </a:t>
          </a:r>
        </a:p>
        <a:p>
          <a:pPr lvl="0" algn="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2000" i="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підтримка</a:t>
          </a:r>
          <a:endParaRPr lang="uk-UA" sz="2000" i="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sp:txBody>
      <dsp:txXfrm>
        <a:off x="334039" y="79913"/>
        <a:ext cx="3502072" cy="1253311"/>
      </dsp:txXfrm>
    </dsp:sp>
    <dsp:sp modelId="{CBE1B136-E704-4983-B8AF-1963BF77C4DC}">
      <dsp:nvSpPr>
        <dsp:cNvPr id="0" name=""/>
        <dsp:cNvSpPr/>
      </dsp:nvSpPr>
      <dsp:spPr>
        <a:xfrm>
          <a:off x="653053" y="1372216"/>
          <a:ext cx="203920" cy="661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1344"/>
              </a:lnTo>
              <a:lnTo>
                <a:pt x="203920" y="6613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E71D6A-C8D5-4CDE-A85C-DA2956C3386F}">
      <dsp:nvSpPr>
        <dsp:cNvPr id="0" name=""/>
        <dsp:cNvSpPr/>
      </dsp:nvSpPr>
      <dsp:spPr>
        <a:xfrm>
          <a:off x="856974" y="1526942"/>
          <a:ext cx="3328503" cy="1013235"/>
        </a:xfrm>
        <a:prstGeom prst="roundRect">
          <a:avLst>
            <a:gd name="adj" fmla="val 10000"/>
          </a:avLst>
        </a:prstGeom>
        <a:solidFill>
          <a:srgbClr val="FFFF00"/>
        </a:soli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"Надання кредитів фермерським господарствам"</a:t>
          </a:r>
          <a:endParaRPr lang="uk-UA" sz="1800" kern="1200" dirty="0"/>
        </a:p>
      </dsp:txBody>
      <dsp:txXfrm>
        <a:off x="886651" y="1556619"/>
        <a:ext cx="3269149" cy="953881"/>
      </dsp:txXfrm>
    </dsp:sp>
    <dsp:sp modelId="{4BF2758F-D2C6-4180-93E5-26533221EB71}">
      <dsp:nvSpPr>
        <dsp:cNvPr id="0" name=""/>
        <dsp:cNvSpPr/>
      </dsp:nvSpPr>
      <dsp:spPr>
        <a:xfrm>
          <a:off x="653053" y="1372216"/>
          <a:ext cx="239080" cy="22088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8886"/>
              </a:lnTo>
              <a:lnTo>
                <a:pt x="239080" y="22088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0BD851-FC0C-47EC-98BE-BCC0608FFF02}">
      <dsp:nvSpPr>
        <dsp:cNvPr id="0" name=""/>
        <dsp:cNvSpPr/>
      </dsp:nvSpPr>
      <dsp:spPr>
        <a:xfrm>
          <a:off x="892134" y="2832011"/>
          <a:ext cx="3526778" cy="1498181"/>
        </a:xfrm>
        <a:prstGeom prst="roundRect">
          <a:avLst>
            <a:gd name="adj" fmla="val 10000"/>
          </a:avLst>
        </a:prstGeom>
        <a:solidFill>
          <a:srgbClr val="00B0F0">
            <a:alpha val="72157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"Фінансова підтримка  заходів в агропромисловому комплексі шляхом здешевлення кредитів"</a:t>
          </a:r>
          <a:endParaRPr lang="uk-UA" sz="1800" kern="1200" dirty="0"/>
        </a:p>
      </dsp:txBody>
      <dsp:txXfrm>
        <a:off x="936014" y="2875891"/>
        <a:ext cx="3439018" cy="1410421"/>
      </dsp:txXfrm>
    </dsp:sp>
    <dsp:sp modelId="{CA8FB482-4550-4C7F-96EF-23EC28A378AC}">
      <dsp:nvSpPr>
        <dsp:cNvPr id="0" name=""/>
        <dsp:cNvSpPr/>
      </dsp:nvSpPr>
      <dsp:spPr>
        <a:xfrm>
          <a:off x="4137290" y="0"/>
          <a:ext cx="4391637" cy="1332196"/>
        </a:xfrm>
        <a:prstGeom prst="roundRect">
          <a:avLst>
            <a:gd name="adj" fmla="val 10000"/>
          </a:avLst>
        </a:prstGeom>
        <a:solidFill>
          <a:srgbClr val="92D050"/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Міжнародна допомога</a:t>
          </a:r>
          <a:endParaRPr lang="uk-UA" sz="23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sp:txBody>
      <dsp:txXfrm>
        <a:off x="4176309" y="39019"/>
        <a:ext cx="4313599" cy="1254158"/>
      </dsp:txXfrm>
    </dsp:sp>
    <dsp:sp modelId="{E9EAF97D-A9C7-4479-BCB3-A23363A56A1D}">
      <dsp:nvSpPr>
        <dsp:cNvPr id="0" name=""/>
        <dsp:cNvSpPr/>
      </dsp:nvSpPr>
      <dsp:spPr>
        <a:xfrm>
          <a:off x="4576453" y="1332196"/>
          <a:ext cx="512144" cy="8854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5448"/>
              </a:lnTo>
              <a:lnTo>
                <a:pt x="512144" y="8854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2CA35F-7D78-4EE6-8150-49BB4767ACA2}">
      <dsp:nvSpPr>
        <dsp:cNvPr id="0" name=""/>
        <dsp:cNvSpPr/>
      </dsp:nvSpPr>
      <dsp:spPr>
        <a:xfrm>
          <a:off x="5088598" y="1794959"/>
          <a:ext cx="3624369" cy="845369"/>
        </a:xfrm>
        <a:prstGeom prst="roundRect">
          <a:avLst>
            <a:gd name="adj" fmla="val 10000"/>
          </a:avLst>
        </a:prstGeom>
        <a:solidFill>
          <a:srgbClr val="00FF99">
            <a:alpha val="89804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/>
            <a:t>Європейський банк реконструкції та розвитку (Євробанк, ЄБРР)</a:t>
          </a:r>
          <a:endParaRPr lang="uk-UA" sz="1600" kern="1200" dirty="0"/>
        </a:p>
      </dsp:txBody>
      <dsp:txXfrm>
        <a:off x="5113358" y="1819719"/>
        <a:ext cx="3574849" cy="795849"/>
      </dsp:txXfrm>
    </dsp:sp>
    <dsp:sp modelId="{D9D8D085-F702-496A-A6A2-AEE515250294}">
      <dsp:nvSpPr>
        <dsp:cNvPr id="0" name=""/>
        <dsp:cNvSpPr/>
      </dsp:nvSpPr>
      <dsp:spPr>
        <a:xfrm>
          <a:off x="4576453" y="1332196"/>
          <a:ext cx="215013" cy="25888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8895"/>
              </a:lnTo>
              <a:lnTo>
                <a:pt x="215013" y="25888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113663-D026-41F2-930F-E9F493E992DF}">
      <dsp:nvSpPr>
        <dsp:cNvPr id="0" name=""/>
        <dsp:cNvSpPr/>
      </dsp:nvSpPr>
      <dsp:spPr>
        <a:xfrm>
          <a:off x="4791466" y="3329731"/>
          <a:ext cx="3921501" cy="1182720"/>
        </a:xfrm>
        <a:prstGeom prst="roundRect">
          <a:avLst>
            <a:gd name="adj" fmla="val 10000"/>
          </a:avLst>
        </a:prstGeom>
        <a:solidFill>
          <a:srgbClr val="FF99FF">
            <a:alpha val="89804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/>
            <a:t>Український проект бізнес-розвитку плодоовочівництва (УПБРП) за сприяння Міністерства закордонних справ, торгівлі і розвитку Канади (МЗСТР) та MEDA </a:t>
          </a:r>
          <a:endParaRPr lang="uk-UA" sz="1600" b="1" kern="1200" dirty="0"/>
        </a:p>
      </dsp:txBody>
      <dsp:txXfrm>
        <a:off x="4826107" y="3364372"/>
        <a:ext cx="3852219" cy="11134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2FD4-8A30-4276-AE14-7E528637C3F4}" type="datetimeFigureOut">
              <a:rPr lang="uk-UA" smtClean="0"/>
              <a:t>01.06.2016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541-3E99-4605-B912-C25D942FF02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18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2FD4-8A30-4276-AE14-7E528637C3F4}" type="datetimeFigureOut">
              <a:rPr lang="uk-UA" smtClean="0"/>
              <a:t>01.06.2016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541-3E99-4605-B912-C25D942FF02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0145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2FD4-8A30-4276-AE14-7E528637C3F4}" type="datetimeFigureOut">
              <a:rPr lang="uk-UA" smtClean="0"/>
              <a:t>01.06.2016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541-3E99-4605-B912-C25D942FF02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8639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FBEF0-0983-466F-AC47-393947E7A48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01.06.2016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6A7DC-1913-49B7-925D-75027F17850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742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7998F-1376-4DDB-9703-C44CC7A8823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01.06.2016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6E588-CA62-4CFC-991E-074387EC533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3697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D0CC-429B-41A7-8DE6-5E755EAE985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01.06.2016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6C4B4-BD78-4B99-9282-D4061654D32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038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C8C9A-EF6A-4AC5-BE38-799151F3ADE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01.06.2016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52E35-9D76-422D-B001-6DD41F157B4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873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9EBD9-94FC-4CF6-A9EF-C66998168C3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01.06.2016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414D5-030C-4B29-B34B-21691E50D69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1466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40F2A-46BF-4F2E-9256-CE8E2F6377F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01.06.2016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D741E-44CB-4B92-BD59-3D3047A4B3F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3493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408E8-734D-4BAD-98BF-693DB549339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01.06.2016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3A5E1-807A-4081-A2F6-035E13D9410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0961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081E4-83D5-49C3-A16B-15C19F3BD0A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01.06.2016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70605-535F-45A9-B0EC-2386B4984FB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87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2FD4-8A30-4276-AE14-7E528637C3F4}" type="datetimeFigureOut">
              <a:rPr lang="uk-UA" smtClean="0"/>
              <a:t>01.06.2016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541-3E99-4605-B912-C25D942FF02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41338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2D490-F58C-4709-A765-AF5D8B1F780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01.06.2016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0864F-7F5A-4EBA-A6DB-BE822552E33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052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B26BC-893C-41A0-9F5C-4C7FB4D351C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01.06.2016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B51DC-AC78-461F-8993-E441AA45C73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273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080E9-F077-4EC4-88DB-21C0AA970FF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01.06.2016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1EE2F-212F-4354-9226-04A71A7CDB4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917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2FD4-8A30-4276-AE14-7E528637C3F4}" type="datetimeFigureOut">
              <a:rPr lang="uk-UA" smtClean="0"/>
              <a:t>01.06.2016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541-3E99-4605-B912-C25D942FF02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8375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2FD4-8A30-4276-AE14-7E528637C3F4}" type="datetimeFigureOut">
              <a:rPr lang="uk-UA" smtClean="0"/>
              <a:t>01.06.2016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541-3E99-4605-B912-C25D942FF02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6081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2FD4-8A30-4276-AE14-7E528637C3F4}" type="datetimeFigureOut">
              <a:rPr lang="uk-UA" smtClean="0"/>
              <a:t>01.06.2016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541-3E99-4605-B912-C25D942FF02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1511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2FD4-8A30-4276-AE14-7E528637C3F4}" type="datetimeFigureOut">
              <a:rPr lang="uk-UA" smtClean="0"/>
              <a:t>01.06.2016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541-3E99-4605-B912-C25D942FF02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9813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2FD4-8A30-4276-AE14-7E528637C3F4}" type="datetimeFigureOut">
              <a:rPr lang="uk-UA" smtClean="0"/>
              <a:t>01.06.2016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541-3E99-4605-B912-C25D942FF02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9111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2FD4-8A30-4276-AE14-7E528637C3F4}" type="datetimeFigureOut">
              <a:rPr lang="uk-UA" smtClean="0"/>
              <a:t>01.06.2016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541-3E99-4605-B912-C25D942FF02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3674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2FD4-8A30-4276-AE14-7E528637C3F4}" type="datetimeFigureOut">
              <a:rPr lang="uk-UA" smtClean="0"/>
              <a:t>01.06.2016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541-3E99-4605-B912-C25D942FF02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57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52FD4-8A30-4276-AE14-7E528637C3F4}" type="datetimeFigureOut">
              <a:rPr lang="uk-UA" smtClean="0"/>
              <a:t>01.06.2016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34541-3E99-4605-B912-C25D942FF02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2641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348A28-ED8E-4A56-97AA-0D33DF4E5A5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01.06.2016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A49677-3973-49AD-8FA8-C52FEDAF83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764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tags" Target="../tags/tag6.xml"/><Relationship Id="rId7" Type="http://schemas.openxmlformats.org/officeDocument/2006/relationships/diagramData" Target="../diagrams/data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11" Type="http://schemas.microsoft.com/office/2007/relationships/diagramDrawing" Target="../diagrams/drawing1.xml"/><Relationship Id="rId5" Type="http://schemas.openxmlformats.org/officeDocument/2006/relationships/image" Target="../media/image1.png"/><Relationship Id="rId10" Type="http://schemas.openxmlformats.org/officeDocument/2006/relationships/diagramColors" Target="../diagrams/colors1.xml"/><Relationship Id="rId4" Type="http://schemas.openxmlformats.org/officeDocument/2006/relationships/slideLayout" Target="../slideLayouts/slideLayout12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tags" Target="../tags/tag9.xml"/><Relationship Id="rId7" Type="http://schemas.openxmlformats.org/officeDocument/2006/relationships/image" Target="../media/image5.jpg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8.jp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https://upload.wikimedia.org/wikipedia/ru/a/ad/Ebrd_logo..jpg" TargetMode="External"/><Relationship Id="rId3" Type="http://schemas.openxmlformats.org/officeDocument/2006/relationships/tags" Target="../tags/tag15.xml"/><Relationship Id="rId7" Type="http://schemas.openxmlformats.org/officeDocument/2006/relationships/diagramData" Target="../diagrams/data2.xml"/><Relationship Id="rId12" Type="http://schemas.openxmlformats.org/officeDocument/2006/relationships/image" Target="../media/image9.jpeg"/><Relationship Id="rId17" Type="http://schemas.openxmlformats.org/officeDocument/2006/relationships/image" Target="../media/image13.jpeg"/><Relationship Id="rId2" Type="http://schemas.openxmlformats.org/officeDocument/2006/relationships/tags" Target="../tags/tag14.xml"/><Relationship Id="rId16" Type="http://schemas.openxmlformats.org/officeDocument/2006/relationships/image" Target="../media/image12.jpeg"/><Relationship Id="rId1" Type="http://schemas.openxmlformats.org/officeDocument/2006/relationships/tags" Target="../tags/tag13.xml"/><Relationship Id="rId6" Type="http://schemas.openxmlformats.org/officeDocument/2006/relationships/image" Target="../media/image2.png"/><Relationship Id="rId11" Type="http://schemas.microsoft.com/office/2007/relationships/diagramDrawing" Target="../diagrams/drawing2.xml"/><Relationship Id="rId5" Type="http://schemas.openxmlformats.org/officeDocument/2006/relationships/image" Target="../media/image1.png"/><Relationship Id="rId15" Type="http://schemas.openxmlformats.org/officeDocument/2006/relationships/image" Target="../media/image11.png"/><Relationship Id="rId10" Type="http://schemas.openxmlformats.org/officeDocument/2006/relationships/diagramColors" Target="../diagrams/colors2.xml"/><Relationship Id="rId4" Type="http://schemas.openxmlformats.org/officeDocument/2006/relationships/slideLayout" Target="../slideLayouts/slideLayout12.xml"/><Relationship Id="rId9" Type="http://schemas.openxmlformats.org/officeDocument/2006/relationships/diagramQuickStyle" Target="../diagrams/quickStyle2.xml"/><Relationship Id="rId1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g"/><Relationship Id="rId3" Type="http://schemas.openxmlformats.org/officeDocument/2006/relationships/tags" Target="../tags/tag18.xml"/><Relationship Id="rId7" Type="http://schemas.openxmlformats.org/officeDocument/2006/relationships/image" Target="../media/image14.png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tags" Target="../tags/tag21.xml"/><Relationship Id="rId7" Type="http://schemas.openxmlformats.org/officeDocument/2006/relationships/image" Target="../media/image16.jpg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g"/><Relationship Id="rId3" Type="http://schemas.openxmlformats.org/officeDocument/2006/relationships/tags" Target="../tags/tag24.xml"/><Relationship Id="rId7" Type="http://schemas.openxmlformats.org/officeDocument/2006/relationships/image" Target="../media/image18.jpg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714375" y="2428875"/>
            <a:ext cx="7931150" cy="2224261"/>
          </a:xfrm>
        </p:spPr>
        <p:txBody>
          <a:bodyPr/>
          <a:lstStyle/>
          <a:p>
            <a:pPr eaLnBrk="1" hangingPunct="1"/>
            <a:r>
              <a:rPr lang="uk-UA" altLang="uk-UA" sz="3600" b="1" dirty="0" smtClean="0">
                <a:latin typeface="Century Gothic" panose="020B0502020202020204" pitchFamily="34" charset="0"/>
                <a:cs typeface="Aharoni" panose="02010803020104030203" pitchFamily="2" charset="-79"/>
              </a:rPr>
              <a:t>Про порядок будівництва переробних комплексів біля фермерських господарств в населених пунктах Волинської області</a:t>
            </a:r>
            <a:r>
              <a:rPr lang="en-US" altLang="uk-UA" sz="3600" b="1" dirty="0" smtClean="0">
                <a:latin typeface="Bradley Hand ITC" panose="03070402050302030203" pitchFamily="66" charset="0"/>
              </a:rPr>
              <a:t/>
            </a:r>
            <a:br>
              <a:rPr lang="en-US" altLang="uk-UA" sz="3600" b="1" dirty="0" smtClean="0">
                <a:latin typeface="Bradley Hand ITC" panose="03070402050302030203" pitchFamily="66" charset="0"/>
              </a:rPr>
            </a:br>
            <a:endParaRPr lang="ru-RU" altLang="uk-UA" sz="3600" b="1" i="1" dirty="0" smtClean="0">
              <a:latin typeface="Century Gothic" panose="020B050202020202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-1588"/>
            <a:ext cx="9144000" cy="68262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0" y="1214422"/>
            <a:ext cx="9144000" cy="71438"/>
          </a:xfrm>
          <a:prstGeom prst="rect">
            <a:avLst/>
          </a:prstGeom>
          <a:solidFill>
            <a:srgbClr val="99CCFF"/>
          </a:solidFill>
          <a:effectLst>
            <a:reflection blurRad="6350" stA="50000" endA="300" endPos="55000" dir="5400000" sy="-100000" algn="bl" rotWithShape="0"/>
            <a:softEdge rad="12700"/>
          </a:effectLst>
        </p:spPr>
        <p:txBody>
          <a:bodyPr anchor="ctr">
            <a:normAutofit fontScale="25000" lnSpcReduction="20000"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srgbClr val="00B0F0"/>
              </a:solidFill>
              <a:ea typeface="+mj-ea"/>
              <a:cs typeface="+mj-cs"/>
            </a:endParaRPr>
          </a:p>
        </p:txBody>
      </p:sp>
      <p:pic>
        <p:nvPicPr>
          <p:cNvPr id="2055" name="Picture 7" descr="C:\Documents and Settings\Admin\Рабочий стол\_1_~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130175"/>
            <a:ext cx="717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5724128" y="5569769"/>
            <a:ext cx="3071812" cy="1101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dirty="0">
                <a:solidFill>
                  <a:prstClr val="black"/>
                </a:solidFill>
                <a:latin typeface="Comic Sans MS" panose="030F0702030302020204" pitchFamily="66" charset="0"/>
              </a:rPr>
              <a:t>Комунальний заклад «Луцька ЗОШ І-ІІ ступенів №11 – колегіум Луцької міської ради»</a:t>
            </a:r>
            <a:endParaRPr lang="ru-RU" dirty="0">
              <a:solidFill>
                <a:prstClr val="black"/>
              </a:solidFill>
              <a:latin typeface="Comic Sans MS" panose="030F0702030302020204" pitchFamily="66" charset="0"/>
              <a:ea typeface="+mj-ea"/>
              <a:cs typeface="+mj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67480"/>
            <a:ext cx="1062820" cy="10628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33259113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-1588"/>
            <a:ext cx="9144000" cy="68262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0" y="1214422"/>
            <a:ext cx="9144000" cy="71438"/>
          </a:xfrm>
          <a:prstGeom prst="rect">
            <a:avLst/>
          </a:prstGeom>
          <a:solidFill>
            <a:srgbClr val="99CCFF"/>
          </a:solidFill>
          <a:effectLst>
            <a:reflection blurRad="6350" stA="50000" endA="300" endPos="55000" dir="5400000" sy="-100000" algn="bl" rotWithShape="0"/>
            <a:softEdge rad="12700"/>
          </a:effectLst>
        </p:spPr>
        <p:txBody>
          <a:bodyPr anchor="ctr">
            <a:normAutofit fontScale="25000" lnSpcReduction="20000"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srgbClr val="00B0F0"/>
              </a:solidFill>
              <a:ea typeface="+mj-ea"/>
              <a:cs typeface="+mj-cs"/>
            </a:endParaRPr>
          </a:p>
        </p:txBody>
      </p:sp>
      <p:pic>
        <p:nvPicPr>
          <p:cNvPr id="2055" name="Picture 7" descr="C:\Documents and Settings\Admin\Рабочий стол\_1_~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130175"/>
            <a:ext cx="717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67480"/>
            <a:ext cx="1062820" cy="10628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971601" y="1484785"/>
            <a:ext cx="74888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Головна мета: </a:t>
            </a:r>
            <a:endParaRPr lang="ru-RU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endParaRPr lang="ru-RU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1156368473"/>
              </p:ext>
            </p:extLst>
          </p:nvPr>
        </p:nvGraphicFramePr>
        <p:xfrm>
          <a:off x="395536" y="1844824"/>
          <a:ext cx="7675189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03887023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-1588"/>
            <a:ext cx="9144000" cy="68262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0" y="1214422"/>
            <a:ext cx="9144000" cy="71438"/>
          </a:xfrm>
          <a:prstGeom prst="rect">
            <a:avLst/>
          </a:prstGeom>
          <a:solidFill>
            <a:srgbClr val="99CCFF"/>
          </a:solidFill>
          <a:effectLst>
            <a:reflection blurRad="6350" stA="50000" endA="300" endPos="55000" dir="5400000" sy="-100000" algn="bl" rotWithShape="0"/>
            <a:softEdge rad="12700"/>
          </a:effectLst>
        </p:spPr>
        <p:txBody>
          <a:bodyPr anchor="ctr">
            <a:normAutofit fontScale="25000" lnSpcReduction="20000"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srgbClr val="00B0F0"/>
              </a:solidFill>
              <a:ea typeface="+mj-ea"/>
              <a:cs typeface="+mj-cs"/>
            </a:endParaRPr>
          </a:p>
        </p:txBody>
      </p:sp>
      <p:pic>
        <p:nvPicPr>
          <p:cNvPr id="2055" name="Picture 7" descr="C:\Documents and Settings\Admin\Рабочий стол\_1_~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130175"/>
            <a:ext cx="717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67480"/>
            <a:ext cx="1062820" cy="10628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710921" y="1250141"/>
            <a:ext cx="7959725" cy="810707"/>
          </a:xfrm>
        </p:spPr>
        <p:txBody>
          <a:bodyPr/>
          <a:lstStyle/>
          <a:p>
            <a:r>
              <a:rPr lang="ru-RU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Сільське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господарство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Волині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6788" y="2060848"/>
            <a:ext cx="76775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•383 с/г </a:t>
            </a:r>
            <a:r>
              <a:rPr lang="ru-RU" sz="2400" b="1" dirty="0" err="1"/>
              <a:t>підприємств</a:t>
            </a:r>
            <a:r>
              <a:rPr lang="ru-RU" sz="2400" b="1" dirty="0"/>
              <a:t>; </a:t>
            </a:r>
            <a:endParaRPr lang="ru-RU" sz="2400" b="1" dirty="0" smtClean="0"/>
          </a:p>
          <a:p>
            <a:r>
              <a:rPr lang="ru-RU" sz="2400" b="1" dirty="0" smtClean="0"/>
              <a:t>•</a:t>
            </a:r>
            <a:r>
              <a:rPr lang="ru-RU" sz="2400" b="1" dirty="0"/>
              <a:t>724 </a:t>
            </a:r>
            <a:r>
              <a:rPr lang="ru-RU" sz="2400" b="1" dirty="0" err="1"/>
              <a:t>фермерських</a:t>
            </a:r>
            <a:r>
              <a:rPr lang="ru-RU" sz="2400" b="1" dirty="0"/>
              <a:t> </a:t>
            </a:r>
            <a:r>
              <a:rPr lang="ru-RU" sz="2400" b="1" dirty="0" err="1"/>
              <a:t>господарства</a:t>
            </a:r>
            <a:r>
              <a:rPr lang="ru-RU" sz="2400" b="1" dirty="0"/>
              <a:t>; </a:t>
            </a:r>
            <a:endParaRPr lang="ru-RU" sz="2400" b="1" dirty="0" smtClean="0"/>
          </a:p>
          <a:p>
            <a:r>
              <a:rPr lang="ru-RU" sz="2400" b="1" dirty="0" smtClean="0"/>
              <a:t>•</a:t>
            </a:r>
            <a:r>
              <a:rPr lang="ru-RU" sz="2400" b="1" dirty="0"/>
              <a:t>156, 1 тис. </a:t>
            </a:r>
            <a:r>
              <a:rPr lang="ru-RU" sz="2400" b="1" dirty="0" err="1"/>
              <a:t>особистих</a:t>
            </a:r>
            <a:r>
              <a:rPr lang="ru-RU" sz="2400" b="1" dirty="0"/>
              <a:t> </a:t>
            </a:r>
            <a:r>
              <a:rPr lang="ru-RU" sz="2400" b="1" dirty="0" err="1"/>
              <a:t>селянських</a:t>
            </a:r>
            <a:r>
              <a:rPr lang="ru-RU" sz="2400" b="1" dirty="0"/>
              <a:t> </a:t>
            </a:r>
            <a:r>
              <a:rPr lang="ru-RU" sz="2400" b="1" dirty="0" err="1"/>
              <a:t>господарств</a:t>
            </a:r>
            <a:r>
              <a:rPr lang="ru-RU" sz="2400" b="1" dirty="0"/>
              <a:t> </a:t>
            </a:r>
            <a:endParaRPr lang="ru-RU" sz="2400" b="1" dirty="0" smtClean="0"/>
          </a:p>
          <a:p>
            <a:r>
              <a:rPr lang="ru-RU" sz="2400" b="1" dirty="0" smtClean="0"/>
              <a:t>• </a:t>
            </a:r>
            <a:r>
              <a:rPr lang="ru-RU" sz="2400" b="1" dirty="0"/>
              <a:t>1048,3 тис. га </a:t>
            </a:r>
            <a:r>
              <a:rPr lang="ru-RU" sz="2400" b="1" dirty="0" err="1"/>
              <a:t>сільгоспугідь</a:t>
            </a:r>
            <a:r>
              <a:rPr lang="ru-RU" sz="2400" b="1" dirty="0"/>
              <a:t> </a:t>
            </a:r>
            <a:endParaRPr lang="ru-RU" sz="2400" b="1" dirty="0" smtClean="0"/>
          </a:p>
          <a:p>
            <a:r>
              <a:rPr lang="ru-RU" sz="2400" b="1" dirty="0" smtClean="0"/>
              <a:t>• </a:t>
            </a:r>
            <a:r>
              <a:rPr lang="ru-RU" sz="2400" b="1" dirty="0"/>
              <a:t>673,2 тис. га </a:t>
            </a:r>
            <a:r>
              <a:rPr lang="ru-RU" sz="2400" b="1" dirty="0" err="1"/>
              <a:t>ріллі</a:t>
            </a:r>
            <a:endParaRPr lang="uk-UA" sz="2400" b="1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201085"/>
            <a:ext cx="2835918" cy="25628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716" y="4276194"/>
            <a:ext cx="2762250" cy="23211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5089" y="4224040"/>
            <a:ext cx="3007979" cy="2373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24173049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-1588"/>
            <a:ext cx="9144000" cy="68262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0" y="1214422"/>
            <a:ext cx="9144000" cy="71438"/>
          </a:xfrm>
          <a:prstGeom prst="rect">
            <a:avLst/>
          </a:prstGeom>
          <a:solidFill>
            <a:srgbClr val="99CCFF"/>
          </a:solidFill>
          <a:effectLst>
            <a:reflection blurRad="6350" stA="50000" endA="300" endPos="55000" dir="5400000" sy="-100000" algn="bl" rotWithShape="0"/>
            <a:softEdge rad="12700"/>
          </a:effectLst>
        </p:spPr>
        <p:txBody>
          <a:bodyPr anchor="ctr">
            <a:normAutofit fontScale="25000" lnSpcReduction="20000"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srgbClr val="00B0F0"/>
              </a:solidFill>
              <a:ea typeface="+mj-ea"/>
              <a:cs typeface="+mj-cs"/>
            </a:endParaRPr>
          </a:p>
        </p:txBody>
      </p:sp>
      <p:pic>
        <p:nvPicPr>
          <p:cNvPr id="2055" name="Picture 7" descr="C:\Documents and Settings\Admin\Рабочий стол\_1_~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130175"/>
            <a:ext cx="717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67480"/>
            <a:ext cx="1062820" cy="10628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95740" y="1412776"/>
            <a:ext cx="7772400" cy="506487"/>
          </a:xfrm>
        </p:spPr>
        <p:txBody>
          <a:bodyPr/>
          <a:lstStyle/>
          <a:p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Територія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дії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проекту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2204770"/>
            <a:ext cx="33123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Горохівський</a:t>
            </a:r>
            <a:r>
              <a:rPr lang="ru-RU" sz="2800" b="1" dirty="0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b="1" dirty="0" err="1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Локачинський</a:t>
            </a:r>
            <a:r>
              <a:rPr lang="ru-RU" sz="2800" b="1" dirty="0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b="1" dirty="0" err="1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Луцький</a:t>
            </a:r>
            <a:r>
              <a:rPr lang="ru-RU" sz="2800" b="1" dirty="0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b="1" dirty="0" err="1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Рожищенський</a:t>
            </a:r>
            <a:r>
              <a:rPr lang="ru-RU" sz="2800" b="1" dirty="0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b="1" dirty="0" err="1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Ратнівський</a:t>
            </a:r>
            <a:r>
              <a:rPr lang="ru-RU" sz="2800" b="1" dirty="0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r>
              <a:rPr lang="ru-RU" sz="2800" b="1" dirty="0" err="1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Любомльський</a:t>
            </a:r>
            <a:r>
              <a:rPr lang="ru-RU" sz="2800" b="1" dirty="0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b="1" dirty="0" err="1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Шацький</a:t>
            </a:r>
            <a:r>
              <a:rPr lang="ru-RU" sz="2800" b="1" dirty="0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b="1" dirty="0" err="1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Турійський</a:t>
            </a:r>
            <a:r>
              <a:rPr lang="ru-RU" sz="2800" b="1" dirty="0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райони</a:t>
            </a:r>
            <a:r>
              <a:rPr lang="ru-RU" sz="2800" b="1" dirty="0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Волинської</a:t>
            </a:r>
            <a:r>
              <a:rPr lang="ru-RU" sz="2800" b="1" dirty="0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області</a:t>
            </a:r>
            <a:endParaRPr lang="uk-UA" sz="2800" b="1" dirty="0">
              <a:solidFill>
                <a:schemeClr val="accent6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2372" y="2204770"/>
            <a:ext cx="4402366" cy="44023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8898124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-1588"/>
            <a:ext cx="9144000" cy="68262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0" y="1214422"/>
            <a:ext cx="9144000" cy="71438"/>
          </a:xfrm>
          <a:prstGeom prst="rect">
            <a:avLst/>
          </a:prstGeom>
          <a:solidFill>
            <a:srgbClr val="99CCFF"/>
          </a:solidFill>
          <a:effectLst>
            <a:reflection blurRad="6350" stA="50000" endA="300" endPos="55000" dir="5400000" sy="-100000" algn="bl" rotWithShape="0"/>
            <a:softEdge rad="12700"/>
          </a:effectLst>
        </p:spPr>
        <p:txBody>
          <a:bodyPr anchor="ctr">
            <a:normAutofit fontScale="25000" lnSpcReduction="20000"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srgbClr val="00B0F0"/>
              </a:solidFill>
              <a:ea typeface="+mj-ea"/>
              <a:cs typeface="+mj-cs"/>
            </a:endParaRPr>
          </a:p>
        </p:txBody>
      </p:sp>
      <p:pic>
        <p:nvPicPr>
          <p:cNvPr id="2055" name="Picture 7" descr="C:\Documents and Settings\Admin\Рабочий стол\_1_~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130175"/>
            <a:ext cx="717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67480"/>
            <a:ext cx="1062820" cy="10628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" y="1216255"/>
            <a:ext cx="9004300" cy="1132626"/>
          </a:xfrm>
        </p:spPr>
        <p:txBody>
          <a:bodyPr/>
          <a:lstStyle/>
          <a:p>
            <a:r>
              <a:rPr lang="uk-U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</a:t>
            </a:r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ержавні Програми </a:t>
            </a:r>
            <a:r>
              <a:rPr lang="uk-U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фінансової підтримки та  </a:t>
            </a:r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міжнародні  грантові програми :</a:t>
            </a:r>
            <a:endParaRPr lang="uk-U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3394478838"/>
              </p:ext>
            </p:extLst>
          </p:nvPr>
        </p:nvGraphicFramePr>
        <p:xfrm>
          <a:off x="179512" y="2276872"/>
          <a:ext cx="8712968" cy="45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2050" name="Picture 2" descr="Ebrd logo..jpg"/>
          <p:cNvPicPr>
            <a:picLocks noChangeAspect="1" noChangeArrowheads="1"/>
          </p:cNvPicPr>
          <p:nvPr/>
        </p:nvPicPr>
        <p:blipFill>
          <a:blip r:embed="rId12" r:link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123" y="3669136"/>
            <a:ext cx="1008112" cy="60206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MEDA-Header-Logo_0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5256881"/>
            <a:ext cx="1013680" cy="4002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724426_company_logo_1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784" y="5256881"/>
            <a:ext cx="1485900" cy="5334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372995"/>
            <a:ext cx="1453344" cy="9688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70" y="2356735"/>
            <a:ext cx="1509721" cy="11264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0014233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-1588"/>
            <a:ext cx="9144000" cy="68262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0" y="1214422"/>
            <a:ext cx="9144000" cy="71438"/>
          </a:xfrm>
          <a:prstGeom prst="rect">
            <a:avLst/>
          </a:prstGeom>
          <a:solidFill>
            <a:srgbClr val="99CCFF"/>
          </a:solidFill>
          <a:effectLst>
            <a:reflection blurRad="6350" stA="50000" endA="300" endPos="55000" dir="5400000" sy="-100000" algn="bl" rotWithShape="0"/>
            <a:softEdge rad="12700"/>
          </a:effectLst>
        </p:spPr>
        <p:txBody>
          <a:bodyPr anchor="ctr">
            <a:normAutofit fontScale="25000" lnSpcReduction="20000"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srgbClr val="00B0F0"/>
              </a:solidFill>
              <a:ea typeface="+mj-ea"/>
              <a:cs typeface="+mj-cs"/>
            </a:endParaRPr>
          </a:p>
        </p:txBody>
      </p:sp>
      <p:pic>
        <p:nvPicPr>
          <p:cNvPr id="2055" name="Picture 7" descr="C:\Documents and Settings\Admin\Рабочий стол\_1_~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130175"/>
            <a:ext cx="717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67480"/>
            <a:ext cx="1062820" cy="10628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51520" y="1412777"/>
            <a:ext cx="8752780" cy="1008112"/>
          </a:xfrm>
        </p:spPr>
        <p:txBody>
          <a:bodyPr/>
          <a:lstStyle/>
          <a:p>
            <a:r>
              <a:rPr lang="uk-UA" sz="2800" b="1" dirty="0"/>
              <a:t>Прийняття рішення передбачає вирішення таких основних завдань:</a:t>
            </a:r>
            <a:br>
              <a:rPr lang="uk-UA" sz="2800" b="1" dirty="0"/>
            </a:br>
            <a:endParaRPr lang="uk-UA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3529" y="2420888"/>
            <a:ext cx="83219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000" b="1" dirty="0"/>
              <a:t>поліпшення сільськогосподарського виробництва 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000" b="1" dirty="0"/>
              <a:t>сприяння розвитку інфраструктури аграрного ринку;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000" b="1" dirty="0"/>
              <a:t>формування сприятливого конкурентного середовища;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000" b="1" dirty="0"/>
              <a:t>удосконалення процесу реалізації продукції шляхом ефективного використання каналів збуту;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000" b="1" dirty="0"/>
              <a:t>повне задоволення потреб споживачів у доброякісній продукції за доступними цінами;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000" b="1" dirty="0"/>
              <a:t>підвищення доходів і рівня життя </a:t>
            </a:r>
            <a:r>
              <a:rPr lang="uk-UA" sz="2000" b="1" dirty="0" smtClean="0"/>
              <a:t>сільського населення;</a:t>
            </a:r>
            <a:endParaRPr lang="uk-UA" sz="2000" b="1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000" b="1" dirty="0"/>
              <a:t>участь у розбудові соціальної інфраструктури на селі завдяки </a:t>
            </a:r>
            <a:r>
              <a:rPr lang="uk-UA" sz="2000" b="1" dirty="0" smtClean="0"/>
              <a:t>підвищення </a:t>
            </a:r>
            <a:r>
              <a:rPr lang="uk-UA" sz="2000" b="1" dirty="0"/>
              <a:t>доходів сільського населення;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000" b="1" dirty="0"/>
              <a:t>створення додаткових робочих місць у сільській місцевості.</a:t>
            </a:r>
          </a:p>
          <a:p>
            <a:endParaRPr lang="uk-UA" sz="2000" b="1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2016781"/>
            <a:ext cx="1984028" cy="14352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294247"/>
            <a:ext cx="204470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74116609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-1588"/>
            <a:ext cx="9144000" cy="68262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0" y="1214422"/>
            <a:ext cx="9144000" cy="71438"/>
          </a:xfrm>
          <a:prstGeom prst="rect">
            <a:avLst/>
          </a:prstGeom>
          <a:solidFill>
            <a:srgbClr val="99CCFF"/>
          </a:solidFill>
          <a:effectLst>
            <a:reflection blurRad="6350" stA="50000" endA="300" endPos="55000" dir="5400000" sy="-100000" algn="bl" rotWithShape="0"/>
            <a:softEdge rad="12700"/>
          </a:effectLst>
        </p:spPr>
        <p:txBody>
          <a:bodyPr anchor="ctr">
            <a:normAutofit fontScale="25000" lnSpcReduction="20000"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srgbClr val="00B0F0"/>
              </a:solidFill>
              <a:ea typeface="+mj-ea"/>
              <a:cs typeface="+mj-cs"/>
            </a:endParaRPr>
          </a:p>
        </p:txBody>
      </p:sp>
      <p:pic>
        <p:nvPicPr>
          <p:cNvPr id="2055" name="Picture 7" descr="C:\Documents and Settings\Admin\Рабочий стол\_1_~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130175"/>
            <a:ext cx="717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67480"/>
            <a:ext cx="1062820" cy="10628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Заголовок 2"/>
          <p:cNvSpPr txBox="1">
            <a:spLocks/>
          </p:cNvSpPr>
          <p:nvPr/>
        </p:nvSpPr>
        <p:spPr bwMode="auto">
          <a:xfrm>
            <a:off x="3975909" y="4134550"/>
            <a:ext cx="5008365" cy="2534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uk-UA" sz="2000" b="1" dirty="0" smtClean="0"/>
              <a:t>Розвитку </a:t>
            </a:r>
            <a:r>
              <a:rPr lang="uk-UA" sz="2000" b="1" dirty="0"/>
              <a:t>фермерства потрібно приділити особливу увагу, дати можливість проявити себе в ринковій </a:t>
            </a:r>
            <a:r>
              <a:rPr lang="uk-UA" sz="2000" b="1" dirty="0" smtClean="0"/>
              <a:t>економіці. Необхідна </a:t>
            </a:r>
            <a:r>
              <a:rPr lang="uk-UA" sz="2000" b="1" dirty="0"/>
              <a:t>значна підтримка </a:t>
            </a:r>
            <a:r>
              <a:rPr lang="uk-UA" sz="2000" b="1" dirty="0" smtClean="0"/>
              <a:t>держави  на законодавчому рівні. Важливим  напрямком в </a:t>
            </a:r>
            <a:r>
              <a:rPr lang="uk-UA" sz="2000" b="1" dirty="0"/>
              <a:t>розвитку є </a:t>
            </a:r>
            <a:r>
              <a:rPr lang="uk-UA" sz="2000" b="1" dirty="0" smtClean="0"/>
              <a:t>інвестиційна </a:t>
            </a:r>
            <a:r>
              <a:rPr lang="uk-UA" sz="2000" b="1" dirty="0"/>
              <a:t>підтримка. </a:t>
            </a:r>
            <a:r>
              <a:rPr lang="ru-RU" sz="2000" b="1" cap="all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ru-RU" sz="2000" b="1" cap="all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uk-UA" sz="2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87074"/>
            <a:ext cx="3842422" cy="22709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3431" y="1389682"/>
            <a:ext cx="3510569" cy="23444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extBox 11"/>
          <p:cNvSpPr txBox="1"/>
          <p:nvPr/>
        </p:nvSpPr>
        <p:spPr>
          <a:xfrm>
            <a:off x="179511" y="1746298"/>
            <a:ext cx="460851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/>
              <a:t>Перспективне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господарство</a:t>
            </a:r>
            <a:r>
              <a:rPr lang="ru-RU" sz="2000" b="1" dirty="0" smtClean="0"/>
              <a:t> – </a:t>
            </a:r>
            <a:r>
              <a:rPr lang="ru-RU" sz="2000" b="1" dirty="0" err="1" smtClean="0"/>
              <a:t>це</a:t>
            </a:r>
            <a:r>
              <a:rPr lang="ru-RU" sz="2000" b="1" dirty="0" smtClean="0"/>
              <a:t> не </a:t>
            </a:r>
            <a:r>
              <a:rPr lang="ru-RU" sz="2000" b="1" dirty="0"/>
              <a:t>просто </a:t>
            </a:r>
            <a:r>
              <a:rPr lang="ru-RU" sz="2000" b="1" dirty="0" err="1" smtClean="0"/>
              <a:t>господарство</a:t>
            </a:r>
            <a:r>
              <a:rPr lang="ru-RU" sz="2000" b="1" dirty="0" smtClean="0"/>
              <a:t>, яке </a:t>
            </a:r>
            <a:r>
              <a:rPr lang="ru-RU" sz="2000" b="1" dirty="0" err="1" smtClean="0"/>
              <a:t>дає</a:t>
            </a:r>
            <a:r>
              <a:rPr lang="ru-RU" sz="2000" b="1" dirty="0" smtClean="0"/>
              <a:t> </a:t>
            </a:r>
            <a:r>
              <a:rPr lang="ru-RU" sz="2000" b="1" dirty="0"/>
              <a:t>людям </a:t>
            </a:r>
            <a:r>
              <a:rPr lang="ru-RU" sz="2000" b="1" dirty="0" err="1"/>
              <a:t>робочі</a:t>
            </a:r>
            <a:r>
              <a:rPr lang="ru-RU" sz="2000" b="1" dirty="0"/>
              <a:t> </a:t>
            </a:r>
            <a:r>
              <a:rPr lang="ru-RU" sz="2000" b="1" dirty="0" err="1"/>
              <a:t>місця</a:t>
            </a:r>
            <a:r>
              <a:rPr lang="ru-RU" sz="2000" b="1" dirty="0"/>
              <a:t>, а </a:t>
            </a:r>
            <a:r>
              <a:rPr lang="ru-RU" sz="2000" b="1" dirty="0" smtClean="0"/>
              <a:t> </a:t>
            </a:r>
            <a:r>
              <a:rPr lang="ru-RU" sz="2000" b="1" dirty="0" err="1"/>
              <a:t>дбає</a:t>
            </a:r>
            <a:r>
              <a:rPr lang="ru-RU" sz="2000" b="1" dirty="0"/>
              <a:t> про </a:t>
            </a:r>
            <a:r>
              <a:rPr lang="ru-RU" sz="2000" b="1" dirty="0" err="1"/>
              <a:t>розвиток</a:t>
            </a:r>
            <a:r>
              <a:rPr lang="ru-RU" sz="2000" b="1" dirty="0"/>
              <a:t> </a:t>
            </a:r>
            <a:r>
              <a:rPr lang="ru-RU" sz="2000" b="1" dirty="0" err="1"/>
              <a:t>сільських</a:t>
            </a:r>
            <a:r>
              <a:rPr lang="ru-RU" sz="2000" b="1" dirty="0"/>
              <a:t> </a:t>
            </a:r>
            <a:r>
              <a:rPr lang="ru-RU" sz="2000" b="1" dirty="0" err="1"/>
              <a:t>територій</a:t>
            </a:r>
            <a:r>
              <a:rPr lang="ru-RU" sz="2000" b="1" dirty="0"/>
              <a:t>. Тому повинна бути </a:t>
            </a:r>
            <a:r>
              <a:rPr lang="ru-RU" sz="2000" b="1" dirty="0" err="1"/>
              <a:t>підтримка</a:t>
            </a:r>
            <a:r>
              <a:rPr lang="ru-RU" sz="2000" b="1" dirty="0"/>
              <a:t> </a:t>
            </a:r>
            <a:r>
              <a:rPr lang="ru-RU" sz="2000" b="1" dirty="0" err="1"/>
              <a:t>від</a:t>
            </a:r>
            <a:r>
              <a:rPr lang="ru-RU" sz="2000" b="1" dirty="0"/>
              <a:t> </a:t>
            </a:r>
            <a:r>
              <a:rPr lang="ru-RU" sz="2000" b="1" dirty="0" err="1"/>
              <a:t>держави</a:t>
            </a:r>
            <a:r>
              <a:rPr lang="ru-RU" sz="2000" b="1" dirty="0"/>
              <a:t>. 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2715998906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-1588"/>
            <a:ext cx="9144000" cy="68262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0" y="1214422"/>
            <a:ext cx="9144000" cy="71438"/>
          </a:xfrm>
          <a:prstGeom prst="rect">
            <a:avLst/>
          </a:prstGeom>
          <a:solidFill>
            <a:srgbClr val="99CCFF"/>
          </a:solidFill>
          <a:effectLst>
            <a:reflection blurRad="6350" stA="50000" endA="300" endPos="55000" dir="5400000" sy="-100000" algn="bl" rotWithShape="0"/>
            <a:softEdge rad="12700"/>
          </a:effectLst>
        </p:spPr>
        <p:txBody>
          <a:bodyPr anchor="ctr">
            <a:normAutofit fontScale="25000" lnSpcReduction="20000"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srgbClr val="00B0F0"/>
              </a:solidFill>
              <a:ea typeface="+mj-ea"/>
              <a:cs typeface="+mj-cs"/>
            </a:endParaRPr>
          </a:p>
        </p:txBody>
      </p:sp>
      <p:pic>
        <p:nvPicPr>
          <p:cNvPr id="2055" name="Picture 7" descr="C:\Documents and Settings\Admin\Рабочий стол\_1_~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130175"/>
            <a:ext cx="717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67480"/>
            <a:ext cx="1062820" cy="10628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4386" y="4628379"/>
            <a:ext cx="3064147" cy="22296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25144"/>
            <a:ext cx="3712748" cy="21328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Заголовок 2"/>
          <p:cNvSpPr txBox="1">
            <a:spLocks/>
          </p:cNvSpPr>
          <p:nvPr/>
        </p:nvSpPr>
        <p:spPr bwMode="auto">
          <a:xfrm>
            <a:off x="710921" y="1556792"/>
            <a:ext cx="7821519" cy="2808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Ферма, поле –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це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лише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перша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ступінь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Сьогодні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виробники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сільськогосподарської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продукції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мають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бачити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подальші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перспективи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Наступний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рівень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переробка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вихід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кінцевого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продукту до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споживачів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України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та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Європи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Тільки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таким чином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господарства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будуть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не просто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економічно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незалежними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а й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успішними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та </a:t>
            </a:r>
            <a:r>
              <a:rPr lang="ru-RU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процвітаючими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!</a:t>
            </a:r>
            <a:endParaRPr lang="uk-UA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9339802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_pRxXPUOtTwhUvuLfzQ"/>
</p:tagLst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289</Words>
  <Application>Microsoft Office PowerPoint</Application>
  <PresentationFormat>Экран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1_Тема Office</vt:lpstr>
      <vt:lpstr>Про порядок будівництва переробних комплексів біля фермерських господарств в населених пунктах Волинської області </vt:lpstr>
      <vt:lpstr>Презентация PowerPoint</vt:lpstr>
      <vt:lpstr>Сільське господарство Волині:</vt:lpstr>
      <vt:lpstr>Територія дії проекту:</vt:lpstr>
      <vt:lpstr>Державні Програми фінансової підтримки та  міжнародні  грантові програми :</vt:lpstr>
      <vt:lpstr>Прийняття рішення передбачає вирішення таких основних завдань: 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порядок будівництва переробних комплексів біля фермерських господарств в населених пунктах Волинської області</dc:title>
  <dc:creator>RePack by Diakov</dc:creator>
  <cp:lastModifiedBy>RePack by Diakov</cp:lastModifiedBy>
  <cp:revision>28</cp:revision>
  <dcterms:created xsi:type="dcterms:W3CDTF">2016-06-01T06:10:54Z</dcterms:created>
  <dcterms:modified xsi:type="dcterms:W3CDTF">2016-06-01T17:13:51Z</dcterms:modified>
</cp:coreProperties>
</file>