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63" r:id="rId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MA" initials="D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-49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uk-UA" sz="2200" b="0" i="0" u="none" strike="noStrike" cap="none" normalizeH="0" baseline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Діаграму економічного зростання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затрати на будівництво і експлоатацію млн./грн.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Аркуш1!$A$2:$A$5</c:f>
              <c:strCache>
                <c:ptCount val="4"/>
                <c:pt idx="0">
                  <c:v>2016-2017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strCache>
            </c:strRef>
          </c:cat>
          <c:val>
            <c:numRef>
              <c:f>Аркуш1!$B$2:$B$5</c:f>
              <c:numCache>
                <c:formatCode>General</c:formatCode>
                <c:ptCount val="4"/>
                <c:pt idx="0">
                  <c:v>625</c:v>
                </c:pt>
                <c:pt idx="1">
                  <c:v>20</c:v>
                </c:pt>
                <c:pt idx="2">
                  <c:v>15</c:v>
                </c:pt>
                <c:pt idx="3">
                  <c:v>15</c:v>
                </c:pt>
              </c:numCache>
            </c:numRef>
          </c:val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Прибуток млн./грн.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Аркуш1!$A$2:$A$5</c:f>
              <c:strCache>
                <c:ptCount val="4"/>
                <c:pt idx="0">
                  <c:v>2016-2017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strCache>
            </c:strRef>
          </c:cat>
          <c:val>
            <c:numRef>
              <c:f>Аркуш1!$C$2:$C$5</c:f>
              <c:numCache>
                <c:formatCode>General</c:formatCode>
                <c:ptCount val="4"/>
                <c:pt idx="0">
                  <c:v>91.5</c:v>
                </c:pt>
                <c:pt idx="1">
                  <c:v>181</c:v>
                </c:pt>
                <c:pt idx="2">
                  <c:v>273.5</c:v>
                </c:pt>
                <c:pt idx="3">
                  <c:v>364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720960"/>
        <c:axId val="90729280"/>
        <c:axId val="0"/>
      </c:bar3DChart>
      <c:catAx>
        <c:axId val="31720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90729280"/>
        <c:crosses val="autoZero"/>
        <c:auto val="1"/>
        <c:lblAlgn val="ctr"/>
        <c:lblOffset val="100"/>
        <c:noMultiLvlLbl val="0"/>
      </c:catAx>
      <c:valAx>
        <c:axId val="90729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1720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31T19:23:29.823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0BBD-15C8-4D54-882B-915449E2C217}" type="datetimeFigureOut">
              <a:rPr lang="uk-UA" smtClean="0"/>
              <a:t>01.06.2016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73C9-7AA7-477D-9FC6-7BC6BFF132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0079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0BBD-15C8-4D54-882B-915449E2C217}" type="datetimeFigureOut">
              <a:rPr lang="uk-UA" smtClean="0"/>
              <a:t>01.06.2016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73C9-7AA7-477D-9FC6-7BC6BFF132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0426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0BBD-15C8-4D54-882B-915449E2C217}" type="datetimeFigureOut">
              <a:rPr lang="uk-UA" smtClean="0"/>
              <a:t>01.06.2016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73C9-7AA7-477D-9FC6-7BC6BFF132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9741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0BBD-15C8-4D54-882B-915449E2C217}" type="datetimeFigureOut">
              <a:rPr lang="uk-UA" smtClean="0"/>
              <a:t>01.06.2016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73C9-7AA7-477D-9FC6-7BC6BFF132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5871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0BBD-15C8-4D54-882B-915449E2C217}" type="datetimeFigureOut">
              <a:rPr lang="uk-UA" smtClean="0"/>
              <a:t>01.06.2016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73C9-7AA7-477D-9FC6-7BC6BFF132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8158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0BBD-15C8-4D54-882B-915449E2C217}" type="datetimeFigureOut">
              <a:rPr lang="uk-UA" smtClean="0"/>
              <a:t>01.06.2016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73C9-7AA7-477D-9FC6-7BC6BFF132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267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0BBD-15C8-4D54-882B-915449E2C217}" type="datetimeFigureOut">
              <a:rPr lang="uk-UA" smtClean="0"/>
              <a:t>01.06.2016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73C9-7AA7-477D-9FC6-7BC6BFF132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2928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0BBD-15C8-4D54-882B-915449E2C217}" type="datetimeFigureOut">
              <a:rPr lang="uk-UA" smtClean="0"/>
              <a:t>01.06.2016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73C9-7AA7-477D-9FC6-7BC6BFF132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742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0BBD-15C8-4D54-882B-915449E2C217}" type="datetimeFigureOut">
              <a:rPr lang="uk-UA" smtClean="0"/>
              <a:t>01.06.2016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73C9-7AA7-477D-9FC6-7BC6BFF132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5062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0BBD-15C8-4D54-882B-915449E2C217}" type="datetimeFigureOut">
              <a:rPr lang="uk-UA" smtClean="0"/>
              <a:t>01.06.2016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F89373C9-7AA7-477D-9FC6-7BC6BFF132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6243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0BBD-15C8-4D54-882B-915449E2C217}" type="datetimeFigureOut">
              <a:rPr lang="uk-UA" smtClean="0"/>
              <a:t>01.06.2016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73C9-7AA7-477D-9FC6-7BC6BFF132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9565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0BBD-15C8-4D54-882B-915449E2C217}" type="datetimeFigureOut">
              <a:rPr lang="uk-UA" smtClean="0"/>
              <a:t>01.06.2016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73C9-7AA7-477D-9FC6-7BC6BFF132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9460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0BBD-15C8-4D54-882B-915449E2C217}" type="datetimeFigureOut">
              <a:rPr lang="uk-UA" smtClean="0"/>
              <a:t>01.06.2016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73C9-7AA7-477D-9FC6-7BC6BFF132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1920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0BBD-15C8-4D54-882B-915449E2C217}" type="datetimeFigureOut">
              <a:rPr lang="uk-UA" smtClean="0"/>
              <a:t>01.06.2016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73C9-7AA7-477D-9FC6-7BC6BFF132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5082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0BBD-15C8-4D54-882B-915449E2C217}" type="datetimeFigureOut">
              <a:rPr lang="uk-UA" smtClean="0"/>
              <a:t>01.06.2016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73C9-7AA7-477D-9FC6-7BC6BFF132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259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0BBD-15C8-4D54-882B-915449E2C217}" type="datetimeFigureOut">
              <a:rPr lang="uk-UA" smtClean="0"/>
              <a:t>01.06.2016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73C9-7AA7-477D-9FC6-7BC6BFF132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6293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0BBD-15C8-4D54-882B-915449E2C217}" type="datetimeFigureOut">
              <a:rPr lang="uk-UA" smtClean="0"/>
              <a:t>01.06.2016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73C9-7AA7-477D-9FC6-7BC6BFF132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2099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D50BBD-15C8-4D54-882B-915449E2C217}" type="datetimeFigureOut">
              <a:rPr lang="uk-UA" smtClean="0"/>
              <a:t>01.06.2016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89373C9-7AA7-477D-9FC6-7BC6BFF132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1080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07" y="2226786"/>
            <a:ext cx="7543801" cy="37622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16176" y="914400"/>
            <a:ext cx="7673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Розміщення Волинської області в Європі</a:t>
            </a:r>
          </a:p>
        </p:txBody>
      </p:sp>
    </p:spTree>
    <p:extLst>
      <p:ext uri="{BB962C8B-B14F-4D97-AF65-F5344CB8AC3E}">
        <p14:creationId xmlns:p14="http://schemas.microsoft.com/office/powerpoint/2010/main" val="474777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13630" y="298448"/>
            <a:ext cx="4333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Калундборг</a:t>
            </a:r>
            <a:r>
              <a:rPr lang="ru-RU" dirty="0"/>
              <a:t>, </a:t>
            </a:r>
            <a:r>
              <a:rPr lang="ru-RU" dirty="0" err="1"/>
              <a:t>Данія</a:t>
            </a:r>
            <a:endParaRPr lang="ru-RU" dirty="0"/>
          </a:p>
        </p:txBody>
      </p:sp>
      <p:pic>
        <p:nvPicPr>
          <p:cNvPr id="6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136" y="888537"/>
            <a:ext cx="3466864" cy="23049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47135" y="298448"/>
            <a:ext cx="408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Туен</a:t>
            </a:r>
            <a:r>
              <a:rPr lang="ru-RU" dirty="0"/>
              <a:t> Мун, Гонг-</a:t>
            </a:r>
            <a:r>
              <a:rPr lang="ru-RU" dirty="0" err="1"/>
              <a:t>Конг</a:t>
            </a:r>
            <a:endParaRPr lang="ru-RU" dirty="0"/>
          </a:p>
        </p:txBody>
      </p:sp>
      <p:pic>
        <p:nvPicPr>
          <p:cNvPr id="9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420" y="888537"/>
            <a:ext cx="3532830" cy="23602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10800000" flipV="1">
            <a:off x="4146550" y="3575150"/>
            <a:ext cx="5203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 err="1"/>
              <a:t>Силіконова</a:t>
            </a:r>
            <a:r>
              <a:rPr lang="ru-RU" dirty="0"/>
              <a:t> Долина, штат </a:t>
            </a:r>
            <a:r>
              <a:rPr lang="ru-RU" dirty="0" err="1"/>
              <a:t>Каліфорнія</a:t>
            </a:r>
            <a:r>
              <a:rPr lang="ru-RU" dirty="0"/>
              <a:t>, США</a:t>
            </a:r>
          </a:p>
        </p:txBody>
      </p:sp>
      <p:pic>
        <p:nvPicPr>
          <p:cNvPr id="15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254" y="4096160"/>
            <a:ext cx="3786488" cy="247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06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74573" y="3175511"/>
            <a:ext cx="4188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/>
              <a:t>- Місця де планується побудова індустріальних парків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02" y="3281297"/>
            <a:ext cx="319957" cy="31995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385" y="1088631"/>
            <a:ext cx="5115700" cy="502524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966" y="4514336"/>
            <a:ext cx="167553" cy="16755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717" y="4113427"/>
            <a:ext cx="167553" cy="16755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896" y="3113744"/>
            <a:ext cx="167553" cy="16755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502" y="3091734"/>
            <a:ext cx="167553" cy="16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06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950" y="548262"/>
            <a:ext cx="10201763" cy="74361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Можливі варіанти проекту індустріальних парків </a:t>
            </a:r>
            <a:endParaRPr lang="uk-UA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326" y="1835472"/>
            <a:ext cx="3639292" cy="21686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374" y="4379053"/>
            <a:ext cx="4060252" cy="22006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883" y="2424948"/>
            <a:ext cx="3973237" cy="273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2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3693" y="336884"/>
            <a:ext cx="8422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Партнерами індустріального парку є:</a:t>
            </a:r>
            <a:endParaRPr lang="uk-UA" sz="24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141839" y="1021492"/>
            <a:ext cx="5544063" cy="5647038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Аграрні підприємства</a:t>
            </a:r>
          </a:p>
          <a:p>
            <a:endParaRPr lang="uk-UA" sz="2000" dirty="0" smtClean="0"/>
          </a:p>
          <a:p>
            <a:r>
              <a:rPr lang="uk-UA" sz="2000" dirty="0" smtClean="0"/>
              <a:t>Транспортні та логістичні компанії</a:t>
            </a:r>
          </a:p>
          <a:p>
            <a:endParaRPr lang="uk-UA" sz="2000" dirty="0" smtClean="0"/>
          </a:p>
          <a:p>
            <a:r>
              <a:rPr lang="uk-UA" sz="2000" dirty="0" smtClean="0"/>
              <a:t>Підприємства  лісопереробної </a:t>
            </a:r>
          </a:p>
          <a:p>
            <a:pPr marL="0" indent="0">
              <a:buNone/>
            </a:pPr>
            <a:r>
              <a:rPr lang="uk-UA" sz="2000" dirty="0" smtClean="0"/>
              <a:t>       промисловості</a:t>
            </a:r>
          </a:p>
          <a:p>
            <a:endParaRPr lang="uk-UA" sz="2000" dirty="0" smtClean="0"/>
          </a:p>
          <a:p>
            <a:r>
              <a:rPr lang="uk-UA" sz="2000" dirty="0" smtClean="0"/>
              <a:t>Підприємства </a:t>
            </a:r>
            <a:r>
              <a:rPr lang="uk-UA" sz="2000" smtClean="0"/>
              <a:t>хім</a:t>
            </a:r>
            <a:r>
              <a:rPr lang="uk-UA" sz="2000" b="1" smtClean="0"/>
              <a:t>і</a:t>
            </a:r>
            <a:r>
              <a:rPr lang="uk-UA" sz="2000" smtClean="0"/>
              <a:t>чної промисловості</a:t>
            </a:r>
            <a:endParaRPr lang="uk-UA" sz="2000" dirty="0" smtClean="0"/>
          </a:p>
          <a:p>
            <a:endParaRPr lang="uk-UA" sz="2000" dirty="0" smtClean="0"/>
          </a:p>
          <a:p>
            <a:r>
              <a:rPr lang="uk-UA" sz="2000" dirty="0" err="1" smtClean="0"/>
              <a:t>Сміттєпереробні</a:t>
            </a:r>
            <a:r>
              <a:rPr lang="uk-UA" sz="2000" dirty="0" smtClean="0"/>
              <a:t> підприємства</a:t>
            </a:r>
          </a:p>
          <a:p>
            <a:endParaRPr lang="uk-UA" sz="2000" dirty="0" smtClean="0"/>
          </a:p>
          <a:p>
            <a:r>
              <a:rPr lang="uk-UA" sz="2000" dirty="0" smtClean="0"/>
              <a:t>Інноваційна промисловість</a:t>
            </a:r>
            <a:endParaRPr lang="uk-UA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678" y="5491002"/>
            <a:ext cx="2286000" cy="11775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4498567"/>
            <a:ext cx="1905000" cy="1397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254" y="3589592"/>
            <a:ext cx="2080846" cy="14565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812" y="2707810"/>
            <a:ext cx="2126576" cy="13291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831" y="1753323"/>
            <a:ext cx="2473693" cy="13914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541" y="1021492"/>
            <a:ext cx="2041118" cy="122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іаграма 15"/>
          <p:cNvGraphicFramePr/>
          <p:nvPr>
            <p:extLst>
              <p:ext uri="{D42A27DB-BD31-4B8C-83A1-F6EECF244321}">
                <p14:modId xmlns:p14="http://schemas.microsoft.com/office/powerpoint/2010/main" val="2470096286"/>
              </p:ext>
            </p:extLst>
          </p:nvPr>
        </p:nvGraphicFramePr>
        <p:xfrm>
          <a:off x="2532514" y="6811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646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939" y="103317"/>
            <a:ext cx="7266584" cy="810935"/>
          </a:xfrm>
        </p:spPr>
        <p:txBody>
          <a:bodyPr>
            <a:normAutofit/>
          </a:bodyPr>
          <a:lstStyle/>
          <a:p>
            <a:r>
              <a:rPr lang="uk-UA" sz="4400" dirty="0" smtClean="0"/>
              <a:t>Очікувані результати</a:t>
            </a:r>
            <a:endParaRPr lang="uk-UA" sz="44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233063" y="1167877"/>
            <a:ext cx="8776336" cy="4038609"/>
          </a:xfrm>
        </p:spPr>
        <p:txBody>
          <a:bodyPr>
            <a:normAutofit/>
          </a:bodyPr>
          <a:lstStyle/>
          <a:p>
            <a:r>
              <a:rPr lang="ru-RU" sz="2000" dirty="0" err="1"/>
              <a:t>Мінімізація</a:t>
            </a:r>
            <a:r>
              <a:rPr lang="ru-RU" sz="2000" dirty="0"/>
              <a:t> негативного </a:t>
            </a:r>
            <a:r>
              <a:rPr lang="ru-RU" sz="2000" dirty="0" err="1"/>
              <a:t>впливу</a:t>
            </a:r>
            <a:r>
              <a:rPr lang="ru-RU" sz="2000" dirty="0"/>
              <a:t> </a:t>
            </a:r>
            <a:r>
              <a:rPr lang="ru-RU" sz="2000" dirty="0" err="1"/>
              <a:t>відходів</a:t>
            </a:r>
            <a:r>
              <a:rPr lang="ru-RU" sz="2000" dirty="0"/>
              <a:t> на </a:t>
            </a:r>
            <a:r>
              <a:rPr lang="ru-RU" sz="2000" dirty="0" err="1"/>
              <a:t>довкілля</a:t>
            </a:r>
            <a:r>
              <a:rPr lang="ru-RU" sz="2000" dirty="0"/>
              <a:t> </a:t>
            </a:r>
            <a:endParaRPr lang="uk-UA" sz="2000" dirty="0"/>
          </a:p>
          <a:p>
            <a:r>
              <a:rPr lang="uk-UA" sz="2000" dirty="0"/>
              <a:t>Зменшення площ полігонів </a:t>
            </a:r>
          </a:p>
          <a:p>
            <a:r>
              <a:rPr lang="ru-RU" sz="2000" dirty="0" err="1"/>
              <a:t>Позитивний</a:t>
            </a:r>
            <a:r>
              <a:rPr lang="ru-RU" sz="2000" dirty="0"/>
              <a:t> </a:t>
            </a:r>
            <a:r>
              <a:rPr lang="ru-RU" sz="2000" dirty="0" err="1"/>
              <a:t>вплив</a:t>
            </a:r>
            <a:r>
              <a:rPr lang="ru-RU" sz="2000" dirty="0"/>
              <a:t> на </a:t>
            </a:r>
            <a:r>
              <a:rPr lang="ru-RU" sz="2000" dirty="0" err="1"/>
              <a:t>здоров'я</a:t>
            </a:r>
            <a:r>
              <a:rPr lang="ru-RU" sz="2000" dirty="0"/>
              <a:t> </a:t>
            </a:r>
            <a:r>
              <a:rPr lang="ru-RU" sz="2000" dirty="0" err="1"/>
              <a:t>нації</a:t>
            </a:r>
            <a:endParaRPr lang="ru-RU" sz="2000" dirty="0"/>
          </a:p>
          <a:p>
            <a:r>
              <a:rPr lang="uk-UA" sz="2000" dirty="0"/>
              <a:t>Раціоналізація використання ресурсів</a:t>
            </a:r>
          </a:p>
          <a:p>
            <a:r>
              <a:rPr lang="ru-RU" sz="2000" dirty="0" err="1"/>
              <a:t>Альтернативне</a:t>
            </a:r>
            <a:r>
              <a:rPr lang="ru-RU" sz="2000" dirty="0"/>
              <a:t> </a:t>
            </a:r>
            <a:r>
              <a:rPr lang="ru-RU" sz="2000" dirty="0" err="1"/>
              <a:t>виробництво</a:t>
            </a:r>
            <a:r>
              <a:rPr lang="ru-RU" sz="2000" dirty="0"/>
              <a:t> з </a:t>
            </a:r>
            <a:r>
              <a:rPr lang="ru-RU" sz="2000" dirty="0" err="1"/>
              <a:t>відновлених</a:t>
            </a:r>
            <a:r>
              <a:rPr lang="ru-RU" sz="2000" dirty="0"/>
              <a:t> </a:t>
            </a:r>
            <a:r>
              <a:rPr lang="ru-RU" sz="2000" dirty="0" err="1"/>
              <a:t>ресурсів</a:t>
            </a:r>
            <a:r>
              <a:rPr lang="ru-RU" sz="2000" dirty="0"/>
              <a:t> </a:t>
            </a:r>
          </a:p>
          <a:p>
            <a:r>
              <a:rPr lang="uk-UA" sz="2000" dirty="0"/>
              <a:t>Створення робочих місць </a:t>
            </a:r>
          </a:p>
          <a:p>
            <a:r>
              <a:rPr lang="uk-UA" sz="2000" dirty="0"/>
              <a:t>Додаткові надходження до бюджетів</a:t>
            </a:r>
          </a:p>
          <a:p>
            <a:r>
              <a:rPr lang="ru-RU" sz="2000" dirty="0" err="1"/>
              <a:t>Інвестиції</a:t>
            </a:r>
            <a:r>
              <a:rPr lang="ru-RU" sz="2000" dirty="0"/>
              <a:t> у </a:t>
            </a:r>
            <a:r>
              <a:rPr lang="ru-RU" sz="2000" dirty="0" err="1"/>
              <a:t>розвиток</a:t>
            </a:r>
            <a:r>
              <a:rPr lang="ru-RU" sz="2000" dirty="0"/>
              <a:t> </a:t>
            </a:r>
            <a:r>
              <a:rPr lang="ru-RU" sz="2000" dirty="0" err="1"/>
              <a:t>інфраструктури</a:t>
            </a:r>
            <a:r>
              <a:rPr lang="ru-RU" sz="2000" dirty="0"/>
              <a:t> </a:t>
            </a:r>
            <a:r>
              <a:rPr lang="ru-RU" sz="2000" dirty="0" err="1"/>
              <a:t>поводження</a:t>
            </a:r>
            <a:r>
              <a:rPr lang="ru-RU" sz="2000" dirty="0"/>
              <a:t> з ТПВ</a:t>
            </a:r>
            <a:endParaRPr lang="uk-UA" sz="2000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473" y="4799481"/>
            <a:ext cx="2463336" cy="18475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448" y="4785570"/>
            <a:ext cx="2463336" cy="18475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968" y="4785570"/>
            <a:ext cx="2144103" cy="18475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096" y="4785570"/>
            <a:ext cx="2417998" cy="18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46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акс">
  <a:themeElements>
    <a:clrScheme name="Зелени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Пара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1A9F9826-882C-40B9-8F38-5A3B8CFD19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Паралакс</Template>
  <TotalTime>353</TotalTime>
  <Words>94</Words>
  <Application>Microsoft Office PowerPoint</Application>
  <PresentationFormat>Произвольный</PresentationFormat>
  <Paragraphs>29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Паралакс</vt:lpstr>
      <vt:lpstr>Презентация PowerPoint</vt:lpstr>
      <vt:lpstr>Презентация PowerPoint</vt:lpstr>
      <vt:lpstr>Презентация PowerPoint</vt:lpstr>
      <vt:lpstr>Можливі варіанти проекту індустріальних парків </vt:lpstr>
      <vt:lpstr>Презентация PowerPoint</vt:lpstr>
      <vt:lpstr>Презентация PowerPoint</vt:lpstr>
      <vt:lpstr>Очікувані результати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DIMA</dc:creator>
  <cp:lastModifiedBy>RePack by Diakov</cp:lastModifiedBy>
  <cp:revision>29</cp:revision>
  <dcterms:created xsi:type="dcterms:W3CDTF">2016-05-31T15:30:24Z</dcterms:created>
  <dcterms:modified xsi:type="dcterms:W3CDTF">2016-06-01T07:44:36Z</dcterms:modified>
</cp:coreProperties>
</file>